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32" r:id="rId2"/>
    <p:sldId id="341" r:id="rId3"/>
    <p:sldId id="342" r:id="rId4"/>
    <p:sldId id="330" r:id="rId5"/>
    <p:sldId id="344" r:id="rId6"/>
    <p:sldId id="343" r:id="rId7"/>
    <p:sldId id="350" r:id="rId8"/>
    <p:sldId id="260" r:id="rId9"/>
    <p:sldId id="355" r:id="rId10"/>
    <p:sldId id="351" r:id="rId11"/>
    <p:sldId id="352" r:id="rId12"/>
    <p:sldId id="353" r:id="rId13"/>
    <p:sldId id="354" r:id="rId14"/>
    <p:sldId id="339" r:id="rId15"/>
    <p:sldId id="331" r:id="rId16"/>
    <p:sldId id="356" r:id="rId17"/>
    <p:sldId id="357" r:id="rId18"/>
    <p:sldId id="358" r:id="rId19"/>
    <p:sldId id="359" r:id="rId20"/>
    <p:sldId id="360" r:id="rId21"/>
    <p:sldId id="361" r:id="rId22"/>
    <p:sldId id="268" r:id="rId23"/>
    <p:sldId id="363" r:id="rId24"/>
    <p:sldId id="364" r:id="rId25"/>
    <p:sldId id="366" r:id="rId26"/>
    <p:sldId id="367" r:id="rId27"/>
    <p:sldId id="370" r:id="rId28"/>
    <p:sldId id="369" r:id="rId29"/>
    <p:sldId id="371" r:id="rId30"/>
    <p:sldId id="373" r:id="rId31"/>
    <p:sldId id="374" r:id="rId32"/>
    <p:sldId id="375" r:id="rId33"/>
    <p:sldId id="376" r:id="rId34"/>
    <p:sldId id="377" r:id="rId35"/>
    <p:sldId id="362" r:id="rId36"/>
    <p:sldId id="269" r:id="rId37"/>
    <p:sldId id="379" r:id="rId38"/>
    <p:sldId id="380" r:id="rId39"/>
    <p:sldId id="267" r:id="rId40"/>
    <p:sldId id="333" r:id="rId41"/>
    <p:sldId id="345" r:id="rId42"/>
    <p:sldId id="346" r:id="rId43"/>
    <p:sldId id="334" r:id="rId44"/>
    <p:sldId id="349" r:id="rId45"/>
    <p:sldId id="338" r:id="rId46"/>
    <p:sldId id="340" r:id="rId47"/>
    <p:sldId id="335" r:id="rId48"/>
    <p:sldId id="336" r:id="rId49"/>
    <p:sldId id="337" r:id="rId50"/>
    <p:sldId id="348" r:id="rId51"/>
    <p:sldId id="27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3"/>
    <p:restoredTop sz="94655"/>
  </p:normalViewPr>
  <p:slideViewPr>
    <p:cSldViewPr snapToGrid="0" snapToObjects="1">
      <p:cViewPr>
        <p:scale>
          <a:sx n="73" d="100"/>
          <a:sy n="73" d="100"/>
        </p:scale>
        <p:origin x="1088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15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16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7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17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72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22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5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23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12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24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7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6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26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6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3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29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3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30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31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97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32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95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33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97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34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8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35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16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36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4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35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38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5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45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46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9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42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4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13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8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4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6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3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55" y="168322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DB11A-6C8E-3143-ACF4-2B62534547DD}"/>
              </a:ext>
            </a:extLst>
          </p:cNvPr>
          <p:cNvSpPr/>
          <p:nvPr/>
        </p:nvSpPr>
        <p:spPr>
          <a:xfrm>
            <a:off x="0" y="1416139"/>
            <a:ext cx="90085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400" dirty="0">
                <a:latin typeface="Courier"/>
                <a:cs typeface="Courier"/>
              </a:rPr>
              <a:t> run() {</a:t>
            </a: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	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Créer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un 200x250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à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(50, 50) </a:t>
            </a:r>
          </a:p>
          <a:p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b="1" dirty="0" err="1">
                <a:latin typeface="Courier"/>
                <a:cs typeface="Courier"/>
              </a:rPr>
              <a:t>GRect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rect</a:t>
            </a:r>
            <a:r>
              <a:rPr lang="en-US" sz="2400" b="1" dirty="0">
                <a:latin typeface="Courier"/>
                <a:cs typeface="Courier"/>
              </a:rPr>
              <a:t> =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GRect</a:t>
            </a:r>
            <a:r>
              <a:rPr lang="en-US" sz="2400" b="1" dirty="0">
                <a:latin typeface="Courier"/>
                <a:cs typeface="Courier"/>
              </a:rPr>
              <a:t>(50, 50, 200, 200);</a:t>
            </a:r>
          </a:p>
          <a:p>
            <a:endParaRPr lang="en-US" sz="2400" b="1" dirty="0">
              <a:latin typeface="Courier"/>
              <a:cs typeface="Courier"/>
            </a:endParaRPr>
          </a:p>
          <a:p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Définir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des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propriétés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rect.setFilled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(true);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rect.setColor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Color.BLUE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);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Ajouter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a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l’écran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add(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E52C7-5429-FE49-9A21-964D0B648577}"/>
              </a:ext>
            </a:extLst>
          </p:cNvPr>
          <p:cNvSpPr/>
          <p:nvPr/>
        </p:nvSpPr>
        <p:spPr>
          <a:xfrm>
            <a:off x="4538277" y="497397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7A8A1-0DEF-BE45-B028-C76934CF032A}"/>
              </a:ext>
            </a:extLst>
          </p:cNvPr>
          <p:cNvSpPr/>
          <p:nvPr/>
        </p:nvSpPr>
        <p:spPr>
          <a:xfrm>
            <a:off x="5012827" y="537348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7B9682-6480-F945-922B-F090F2A1D12C}"/>
              </a:ext>
            </a:extLst>
          </p:cNvPr>
          <p:cNvCxnSpPr/>
          <p:nvPr/>
        </p:nvCxnSpPr>
        <p:spPr>
          <a:xfrm>
            <a:off x="5012827" y="4973973"/>
            <a:ext cx="0" cy="3995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C3FD0B-09F4-7F49-8C21-CA4DCC36EB17}"/>
              </a:ext>
            </a:extLst>
          </p:cNvPr>
          <p:cNvCxnSpPr/>
          <p:nvPr/>
        </p:nvCxnSpPr>
        <p:spPr>
          <a:xfrm>
            <a:off x="4538277" y="5373488"/>
            <a:ext cx="474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3C1C3F6-6947-9047-9C4C-77AD398A0BA2}"/>
              </a:ext>
            </a:extLst>
          </p:cNvPr>
          <p:cNvSpPr txBox="1"/>
          <p:nvPr/>
        </p:nvSpPr>
        <p:spPr>
          <a:xfrm>
            <a:off x="5038371" y="4993827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0049C-8F41-9E4A-9D7E-0B5EDDA296F0}"/>
              </a:ext>
            </a:extLst>
          </p:cNvPr>
          <p:cNvSpPr txBox="1"/>
          <p:nvPr/>
        </p:nvSpPr>
        <p:spPr>
          <a:xfrm>
            <a:off x="4581467" y="5333994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9072A-6FB9-3F4C-915E-098DDBAEE395}"/>
              </a:ext>
            </a:extLst>
          </p:cNvPr>
          <p:cNvSpPr/>
          <p:nvPr/>
        </p:nvSpPr>
        <p:spPr>
          <a:xfrm>
            <a:off x="4538277" y="4973973"/>
            <a:ext cx="3521990" cy="17240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DB11A-6C8E-3143-ACF4-2B62534547DD}"/>
              </a:ext>
            </a:extLst>
          </p:cNvPr>
          <p:cNvSpPr/>
          <p:nvPr/>
        </p:nvSpPr>
        <p:spPr>
          <a:xfrm>
            <a:off x="0" y="1416139"/>
            <a:ext cx="90085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400" dirty="0">
                <a:latin typeface="Courier"/>
                <a:cs typeface="Courier"/>
              </a:rPr>
              <a:t> run() {</a:t>
            </a: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Créer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un 200x250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à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(50, 50)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=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(50, 50, 200, 200);</a:t>
            </a:r>
          </a:p>
          <a:p>
            <a:endParaRPr lang="en-US" sz="2400" b="1" dirty="0">
              <a:latin typeface="Courier"/>
              <a:cs typeface="Courier"/>
            </a:endParaRPr>
          </a:p>
          <a:p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Définir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des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propriétés</a:t>
            </a:r>
            <a:endParaRPr lang="en-US" sz="2400" b="1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 err="1">
                <a:latin typeface="Courier"/>
                <a:cs typeface="Courier"/>
              </a:rPr>
              <a:t>rect.setFilled</a:t>
            </a:r>
            <a:r>
              <a:rPr lang="en-US" sz="2400" b="1" dirty="0">
                <a:latin typeface="Courier"/>
                <a:cs typeface="Courier"/>
              </a:rPr>
              <a:t>(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lang="en-US" sz="2400" b="1" dirty="0">
                <a:latin typeface="Courier"/>
                <a:cs typeface="Courier"/>
              </a:rPr>
              <a:t>);</a:t>
            </a:r>
          </a:p>
          <a:p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b="1" dirty="0" err="1">
                <a:latin typeface="Courier"/>
                <a:cs typeface="Courier"/>
              </a:rPr>
              <a:t>rect.setColor</a:t>
            </a:r>
            <a:r>
              <a:rPr lang="en-US" sz="2400" b="1" dirty="0">
                <a:latin typeface="Courier"/>
                <a:cs typeface="Courier"/>
              </a:rPr>
              <a:t>(</a:t>
            </a:r>
            <a:r>
              <a:rPr lang="en-US" sz="2400" b="1" dirty="0" err="1">
                <a:latin typeface="Courier"/>
                <a:cs typeface="Courier"/>
              </a:rPr>
              <a:t>Color.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BLUE</a:t>
            </a:r>
            <a:r>
              <a:rPr lang="en-US" sz="2400" b="1" dirty="0">
                <a:latin typeface="Courier"/>
                <a:cs typeface="Courier"/>
              </a:rPr>
              <a:t>);</a:t>
            </a:r>
          </a:p>
          <a:p>
            <a:endParaRPr lang="en-US" sz="2400" b="1" dirty="0"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Ajouter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a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l’écran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add(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037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DB11A-6C8E-3143-ACF4-2B62534547DD}"/>
              </a:ext>
            </a:extLst>
          </p:cNvPr>
          <p:cNvSpPr/>
          <p:nvPr/>
        </p:nvSpPr>
        <p:spPr>
          <a:xfrm>
            <a:off x="0" y="1416139"/>
            <a:ext cx="90085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400" dirty="0">
                <a:latin typeface="Courier"/>
                <a:cs typeface="Courier"/>
              </a:rPr>
              <a:t> run() {</a:t>
            </a: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Créer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un 200x250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à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(50, 50)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= new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(50, 50, 200, 200);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//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Définir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des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propriétés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rect.setFilled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(true);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rect.setColor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Color.BLUE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Ajouter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a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l’écran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>
                <a:latin typeface="Courier"/>
                <a:cs typeface="Courier"/>
              </a:rPr>
              <a:t>add(</a:t>
            </a:r>
            <a:r>
              <a:rPr lang="en-US" sz="2400" b="1" dirty="0" err="1">
                <a:latin typeface="Courier"/>
                <a:cs typeface="Courier"/>
              </a:rPr>
              <a:t>rect</a:t>
            </a:r>
            <a:r>
              <a:rPr lang="en-US" sz="2400" b="1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68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4DB11A-6C8E-3143-ACF4-2B62534547DD}"/>
              </a:ext>
            </a:extLst>
          </p:cNvPr>
          <p:cNvSpPr/>
          <p:nvPr/>
        </p:nvSpPr>
        <p:spPr>
          <a:xfrm>
            <a:off x="0" y="1416139"/>
            <a:ext cx="90085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400" dirty="0">
                <a:latin typeface="Courier"/>
                <a:cs typeface="Courier"/>
              </a:rPr>
              <a:t> run() {</a:t>
            </a: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	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Créer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un 200x250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GRect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à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(50, 50)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GRect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rect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GRect</a:t>
            </a:r>
            <a:r>
              <a:rPr lang="en-US" sz="2400" dirty="0">
                <a:latin typeface="Courier"/>
                <a:cs typeface="Courier"/>
              </a:rPr>
              <a:t>(50, 50, 200, 200);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Définir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des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propriétés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rect.setFilled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rect.setColor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Color.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BLUE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Ajouter</a:t>
            </a:r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 a </a:t>
            </a:r>
            <a:r>
              <a:rPr lang="en-US" sz="2400" dirty="0" err="1">
                <a:solidFill>
                  <a:srgbClr val="00B050"/>
                </a:solidFill>
                <a:latin typeface="Courier"/>
                <a:cs typeface="Courier"/>
              </a:rPr>
              <a:t>l’écran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>
                <a:latin typeface="Courier"/>
                <a:cs typeface="Courier"/>
              </a:rPr>
              <a:t>add(</a:t>
            </a:r>
            <a:r>
              <a:rPr lang="en-US" sz="2400" b="1" dirty="0" err="1">
                <a:latin typeface="Courier"/>
                <a:cs typeface="Courier"/>
              </a:rPr>
              <a:t>rect</a:t>
            </a:r>
            <a:r>
              <a:rPr lang="en-US" sz="2400" b="1" dirty="0">
                <a:latin typeface="Courier"/>
                <a:cs typeface="Courier"/>
              </a:rPr>
              <a:t>);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endParaRPr lang="en-US" sz="2400" b="1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574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1371600" y="2639688"/>
            <a:ext cx="6781800" cy="3683000"/>
            <a:chOff x="864" y="1760"/>
            <a:chExt cx="4272" cy="2320"/>
          </a:xfrm>
        </p:grpSpPr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1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(200, 200);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BLUE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add(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, 50, 50);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13082" y="4585963"/>
            <a:ext cx="0" cy="3995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38532" y="4985478"/>
            <a:ext cx="474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38626" y="4605817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1722" y="4945984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3" y="4605817"/>
            <a:ext cx="205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coordonnées d'un rectangle sont le coin supérieur gauche.</a:t>
            </a:r>
            <a:endParaRPr lang="en-US" dirty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497D090-5195-1E4C-B245-8D89A88E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/>
              <a:t>GRect</a:t>
            </a:r>
            <a:r>
              <a:rPr lang="en-US" sz="2400" b="0" dirty="0"/>
              <a:t> </a:t>
            </a:r>
            <a:r>
              <a:rPr lang="en-US" sz="2400" b="0" dirty="0" err="1"/>
              <a:t>est</a:t>
            </a:r>
            <a:r>
              <a:rPr lang="en-US" sz="2400" b="0" dirty="0"/>
              <a:t> un variable qui </a:t>
            </a:r>
            <a:r>
              <a:rPr lang="en-US" sz="2400" b="0" dirty="0" err="1"/>
              <a:t>contien</a:t>
            </a:r>
            <a:r>
              <a:rPr lang="en-US" sz="2400" b="0" dirty="0"/>
              <a:t> un rectangle.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dirty="0"/>
              <a:t>Par </a:t>
            </a:r>
            <a:r>
              <a:rPr lang="en-US" sz="2400" dirty="0" err="1"/>
              <a:t>exemple</a:t>
            </a:r>
            <a:r>
              <a:rPr lang="en-US" sz="2400" dirty="0"/>
              <a:t>, le </a:t>
            </a:r>
            <a:r>
              <a:rPr lang="en-US" sz="2400" dirty="0" err="1"/>
              <a:t>suivant</a:t>
            </a:r>
            <a:r>
              <a:rPr lang="en-US" sz="2400" dirty="0"/>
              <a:t> </a:t>
            </a:r>
            <a:r>
              <a:rPr lang="en-US" sz="2000" dirty="0">
                <a:latin typeface="Courier New" charset="0"/>
              </a:rPr>
              <a:t>run</a:t>
            </a:r>
            <a:r>
              <a:rPr lang="en-US" sz="2400" dirty="0"/>
              <a:t> </a:t>
            </a:r>
            <a:r>
              <a:rPr lang="en-US" sz="2400" dirty="0" err="1"/>
              <a:t>methode</a:t>
            </a:r>
            <a:r>
              <a:rPr lang="en-US" sz="2400" dirty="0"/>
              <a:t> </a:t>
            </a:r>
            <a:r>
              <a:rPr lang="en-US" sz="2400" dirty="0" err="1"/>
              <a:t>montre</a:t>
            </a:r>
            <a:r>
              <a:rPr lang="en-US" sz="2400" dirty="0"/>
              <a:t> un rectangle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45139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Coordonnées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34464-D86D-3648-A24A-C0848FE3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026039"/>
            <a:ext cx="7467600" cy="53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12C1A-6116-AC4E-87BC-16A6BC44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" y="1176379"/>
            <a:ext cx="7755467" cy="55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12C1A-6116-AC4E-87BC-16A6BC44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" y="1176379"/>
            <a:ext cx="7755467" cy="5529017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9D163173-B7CC-744C-B822-7AD515A6D58B}"/>
              </a:ext>
            </a:extLst>
          </p:cNvPr>
          <p:cNvSpPr/>
          <p:nvPr/>
        </p:nvSpPr>
        <p:spPr>
          <a:xfrm>
            <a:off x="694266" y="1405468"/>
            <a:ext cx="1270001" cy="440266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94986CB1-DF97-604B-833B-C7E79B90591C}"/>
              </a:ext>
            </a:extLst>
          </p:cNvPr>
          <p:cNvSpPr/>
          <p:nvPr/>
        </p:nvSpPr>
        <p:spPr>
          <a:xfrm>
            <a:off x="3301998" y="1405468"/>
            <a:ext cx="1270001" cy="440266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C2460667-D979-9C4D-B57A-D0CA0D358331}"/>
              </a:ext>
            </a:extLst>
          </p:cNvPr>
          <p:cNvSpPr/>
          <p:nvPr/>
        </p:nvSpPr>
        <p:spPr>
          <a:xfrm>
            <a:off x="812799" y="4199468"/>
            <a:ext cx="1270001" cy="440266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FFA0A701-BC19-1245-829C-656DE93A91FA}"/>
              </a:ext>
            </a:extLst>
          </p:cNvPr>
          <p:cNvSpPr/>
          <p:nvPr/>
        </p:nvSpPr>
        <p:spPr>
          <a:xfrm>
            <a:off x="3505199" y="4199468"/>
            <a:ext cx="1270001" cy="440266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261B46B6-31B1-8A48-8762-DE9758F14E23}"/>
              </a:ext>
            </a:extLst>
          </p:cNvPr>
          <p:cNvSpPr/>
          <p:nvPr/>
        </p:nvSpPr>
        <p:spPr>
          <a:xfrm>
            <a:off x="6028262" y="1405468"/>
            <a:ext cx="1270001" cy="440266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5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Après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6D2FF-4DC6-3840-B32D-959184ECA0E4}"/>
              </a:ext>
            </a:extLst>
          </p:cNvPr>
          <p:cNvSpPr txBox="1"/>
          <p:nvPr/>
        </p:nvSpPr>
        <p:spPr>
          <a:xfrm>
            <a:off x="3242242" y="1281765"/>
            <a:ext cx="1889739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GObjet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56B0B-0AFC-CF45-B9C4-C2902D9CB81C}"/>
              </a:ext>
            </a:extLst>
          </p:cNvPr>
          <p:cNvSpPr txBox="1"/>
          <p:nvPr/>
        </p:nvSpPr>
        <p:spPr>
          <a:xfrm>
            <a:off x="395574" y="3410958"/>
            <a:ext cx="1365494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GLabel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E7AF2-33CA-2143-A3F2-3D18B2461D49}"/>
              </a:ext>
            </a:extLst>
          </p:cNvPr>
          <p:cNvSpPr txBox="1"/>
          <p:nvPr/>
        </p:nvSpPr>
        <p:spPr>
          <a:xfrm>
            <a:off x="2667374" y="3427889"/>
            <a:ext cx="1329756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GRect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0A8FE-CAF8-DF45-A389-1D6CCD0285BC}"/>
              </a:ext>
            </a:extLst>
          </p:cNvPr>
          <p:cNvCxnSpPr/>
          <p:nvPr/>
        </p:nvCxnSpPr>
        <p:spPr>
          <a:xfrm flipH="1">
            <a:off x="1552353" y="1804985"/>
            <a:ext cx="1689889" cy="13635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00FFA-A1B6-BF41-B4DD-8AF899678C80}"/>
              </a:ext>
            </a:extLst>
          </p:cNvPr>
          <p:cNvCxnSpPr>
            <a:cxnSpLocks/>
          </p:cNvCxnSpPr>
          <p:nvPr/>
        </p:nvCxnSpPr>
        <p:spPr>
          <a:xfrm>
            <a:off x="5139070" y="1804985"/>
            <a:ext cx="1241153" cy="13635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6D8100-A29B-5946-90BC-E5A9EE254922}"/>
              </a:ext>
            </a:extLst>
          </p:cNvPr>
          <p:cNvCxnSpPr>
            <a:cxnSpLocks/>
          </p:cNvCxnSpPr>
          <p:nvPr/>
        </p:nvCxnSpPr>
        <p:spPr>
          <a:xfrm flipH="1">
            <a:off x="3332252" y="1833513"/>
            <a:ext cx="738591" cy="13349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063FF2-A831-FD42-B25B-F33BE4EE28DF}"/>
              </a:ext>
            </a:extLst>
          </p:cNvPr>
          <p:cNvCxnSpPr>
            <a:cxnSpLocks/>
          </p:cNvCxnSpPr>
          <p:nvPr/>
        </p:nvCxnSpPr>
        <p:spPr>
          <a:xfrm>
            <a:off x="4390515" y="1833513"/>
            <a:ext cx="542986" cy="12111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51D178-D4C9-9247-B739-0DC002ECD6EC}"/>
              </a:ext>
            </a:extLst>
          </p:cNvPr>
          <p:cNvSpPr txBox="1"/>
          <p:nvPr/>
        </p:nvSpPr>
        <p:spPr>
          <a:xfrm>
            <a:off x="4492628" y="3410826"/>
            <a:ext cx="1329756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GOval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8E3D8-FA75-1E47-BE5B-7FD31C80D9B4}"/>
              </a:ext>
            </a:extLst>
          </p:cNvPr>
          <p:cNvSpPr txBox="1"/>
          <p:nvPr/>
        </p:nvSpPr>
        <p:spPr>
          <a:xfrm>
            <a:off x="6317882" y="3316711"/>
            <a:ext cx="2236062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/>
              <a:t>Les </a:t>
            </a:r>
            <a:r>
              <a:rPr lang="en-US" sz="2800" i="1" dirty="0" err="1"/>
              <a:t>Autres</a:t>
            </a:r>
            <a:r>
              <a:rPr lang="en-US" sz="2800" i="1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9CE32-EA89-3E45-A29B-A68B647BF572}"/>
              </a:ext>
            </a:extLst>
          </p:cNvPr>
          <p:cNvSpPr/>
          <p:nvPr/>
        </p:nvSpPr>
        <p:spPr>
          <a:xfrm>
            <a:off x="1184133" y="4852961"/>
            <a:ext cx="6955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GRect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monRect</a:t>
            </a:r>
            <a:r>
              <a:rPr lang="en-US" sz="2000" dirty="0">
                <a:latin typeface="Courier" pitchFamily="2" charset="0"/>
              </a:rPr>
              <a:t> = new </a:t>
            </a:r>
            <a:r>
              <a:rPr lang="en-US" sz="2000" dirty="0" err="1">
                <a:latin typeface="Courier" pitchFamily="2" charset="0"/>
              </a:rPr>
              <a:t>GRect</a:t>
            </a:r>
            <a:r>
              <a:rPr lang="en-US" sz="2000" dirty="0">
                <a:latin typeface="Courier" pitchFamily="2" charset="0"/>
              </a:rPr>
              <a:t>(50, 50, 350, 270);</a:t>
            </a:r>
          </a:p>
        </p:txBody>
      </p:sp>
    </p:spTree>
    <p:extLst>
      <p:ext uri="{BB962C8B-B14F-4D97-AF65-F5344CB8AC3E}">
        <p14:creationId xmlns:p14="http://schemas.microsoft.com/office/powerpoint/2010/main" val="132096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vs.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A1BE-AB21-354A-AFBE-88C3C7FA5356}"/>
              </a:ext>
            </a:extLst>
          </p:cNvPr>
          <p:cNvSpPr txBox="1"/>
          <p:nvPr/>
        </p:nvSpPr>
        <p:spPr>
          <a:xfrm>
            <a:off x="338667" y="1151467"/>
            <a:ext cx="448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Types de Variables Primitives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AC960-D847-C24E-8FCB-EC58AB71C076}"/>
              </a:ext>
            </a:extLst>
          </p:cNvPr>
          <p:cNvSpPr txBox="1"/>
          <p:nvPr/>
        </p:nvSpPr>
        <p:spPr>
          <a:xfrm>
            <a:off x="863601" y="1981201"/>
            <a:ext cx="4487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Courier" pitchFamily="2" charset="0"/>
              </a:rPr>
              <a:t>int</a:t>
            </a:r>
          </a:p>
          <a:p>
            <a:r>
              <a:rPr lang="en-US" sz="2800" b="1" dirty="0">
                <a:solidFill>
                  <a:srgbClr val="7030A0"/>
                </a:solidFill>
                <a:latin typeface="Courier" pitchFamily="2" charset="0"/>
              </a:rPr>
              <a:t>double</a:t>
            </a:r>
          </a:p>
          <a:p>
            <a:r>
              <a:rPr lang="en-US" sz="2800" b="1" dirty="0">
                <a:solidFill>
                  <a:srgbClr val="7030A0"/>
                </a:solidFill>
                <a:latin typeface="Courier" pitchFamily="2" charset="0"/>
              </a:rPr>
              <a:t>char</a:t>
            </a:r>
          </a:p>
          <a:p>
            <a:r>
              <a:rPr lang="en-US" sz="2800" b="1" dirty="0" err="1">
                <a:solidFill>
                  <a:srgbClr val="7030A0"/>
                </a:solidFill>
                <a:latin typeface="Courier" pitchFamily="2" charset="0"/>
              </a:rPr>
              <a:t>boolean</a:t>
            </a:r>
            <a:endParaRPr lang="en-US" sz="2800" b="1" dirty="0">
              <a:solidFill>
                <a:srgbClr val="7030A0"/>
              </a:solidFill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ABEB0-1C27-4E46-B3D6-6DB307720325}"/>
              </a:ext>
            </a:extLst>
          </p:cNvPr>
          <p:cNvSpPr txBox="1"/>
          <p:nvPr/>
        </p:nvSpPr>
        <p:spPr>
          <a:xfrm>
            <a:off x="4656667" y="1151467"/>
            <a:ext cx="448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Types de Variables </a:t>
            </a:r>
            <a:r>
              <a:rPr lang="en-US" sz="2800" dirty="0" err="1"/>
              <a:t>Objets</a:t>
            </a:r>
            <a:r>
              <a:rPr lang="en-US" sz="28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918CDC-7917-9E45-B6A8-71D613D4454C}"/>
              </a:ext>
            </a:extLst>
          </p:cNvPr>
          <p:cNvCxnSpPr>
            <a:cxnSpLocks/>
          </p:cNvCxnSpPr>
          <p:nvPr/>
        </p:nvCxnSpPr>
        <p:spPr>
          <a:xfrm>
            <a:off x="4673598" y="722235"/>
            <a:ext cx="0" cy="3257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81BD7BF-19FB-314D-A6E7-6D5C4BD96FC8}"/>
              </a:ext>
            </a:extLst>
          </p:cNvPr>
          <p:cNvSpPr txBox="1"/>
          <p:nvPr/>
        </p:nvSpPr>
        <p:spPr>
          <a:xfrm>
            <a:off x="4859864" y="1981201"/>
            <a:ext cx="4487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urier" pitchFamily="2" charset="0"/>
              </a:rPr>
              <a:t>GRect</a:t>
            </a:r>
            <a:endParaRPr lang="en-US" sz="2800" b="1" dirty="0">
              <a:latin typeface="Courier" pitchFamily="2" charset="0"/>
            </a:endParaRPr>
          </a:p>
          <a:p>
            <a:r>
              <a:rPr lang="en-US" sz="2800" b="1" dirty="0" err="1">
                <a:latin typeface="Courier" pitchFamily="2" charset="0"/>
              </a:rPr>
              <a:t>GOval</a:t>
            </a:r>
            <a:r>
              <a:rPr lang="en-US" sz="2800" b="1" dirty="0">
                <a:latin typeface="Courier" pitchFamily="2" charset="0"/>
              </a:rPr>
              <a:t> </a:t>
            </a:r>
          </a:p>
          <a:p>
            <a:r>
              <a:rPr lang="en-US" sz="2800" b="1" dirty="0" err="1">
                <a:latin typeface="Courier" pitchFamily="2" charset="0"/>
              </a:rPr>
              <a:t>GLine</a:t>
            </a:r>
            <a:endParaRPr lang="en-US" sz="2800" b="1" dirty="0">
              <a:latin typeface="Courier" pitchFamily="2" charset="0"/>
            </a:endParaRPr>
          </a:p>
          <a:p>
            <a:r>
              <a:rPr lang="en-US" sz="2800" b="1" dirty="0" err="1">
                <a:latin typeface="Courier" pitchFamily="2" charset="0"/>
              </a:rPr>
              <a:t>GLabel</a:t>
            </a:r>
            <a:endParaRPr lang="en-US" sz="2800" b="1" dirty="0">
              <a:latin typeface="Courier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3D1CE0-8E7A-8047-85A0-0A5FD9B4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3" y="4571871"/>
            <a:ext cx="2029883" cy="17040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AA4574-7698-6B4C-AF38-5FB304B69C85}"/>
              </a:ext>
            </a:extLst>
          </p:cNvPr>
          <p:cNvSpPr txBox="1"/>
          <p:nvPr/>
        </p:nvSpPr>
        <p:spPr>
          <a:xfrm>
            <a:off x="6900333" y="3999811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Chameau</a:t>
            </a:r>
            <a:r>
              <a:rPr lang="en-US" dirty="0"/>
              <a:t>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ABF87A5-AFCB-9247-967F-ADC93B9D992D}"/>
              </a:ext>
            </a:extLst>
          </p:cNvPr>
          <p:cNvSpPr/>
          <p:nvPr/>
        </p:nvSpPr>
        <p:spPr>
          <a:xfrm>
            <a:off x="338667" y="4335147"/>
            <a:ext cx="5723466" cy="22965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B0632-4623-8147-84CD-2389C5422F9F}"/>
              </a:ext>
            </a:extLst>
          </p:cNvPr>
          <p:cNvSpPr txBox="1"/>
          <p:nvPr/>
        </p:nvSpPr>
        <p:spPr>
          <a:xfrm>
            <a:off x="626533" y="4408565"/>
            <a:ext cx="5367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Variables des </a:t>
            </a:r>
            <a:r>
              <a:rPr lang="en-US" sz="2400" dirty="0" err="1"/>
              <a:t>objets</a:t>
            </a:r>
            <a:r>
              <a:rPr lang="en-US" sz="2400" dirty="0"/>
              <a:t>:</a:t>
            </a:r>
          </a:p>
          <a:p>
            <a:pPr marL="342900" indent="-342900">
              <a:buAutoNum type="arabicPeriod"/>
            </a:pPr>
            <a:r>
              <a:rPr lang="en-US" sz="2400" dirty="0" err="1"/>
              <a:t>Avoir</a:t>
            </a:r>
            <a:r>
              <a:rPr lang="en-US" sz="2400" dirty="0"/>
              <a:t> des types majuscule </a:t>
            </a:r>
            <a:r>
              <a:rPr lang="en-US" sz="2400" dirty="0" err="1"/>
              <a:t>chameaux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err="1"/>
              <a:t>Vous</a:t>
            </a:r>
            <a:r>
              <a:rPr lang="en-US" sz="2400" dirty="0"/>
              <a:t> </a:t>
            </a:r>
            <a:r>
              <a:rPr lang="en-US" sz="2400" dirty="0" err="1"/>
              <a:t>pouvez</a:t>
            </a:r>
            <a:r>
              <a:rPr lang="en-US" sz="2400" dirty="0"/>
              <a:t> </a:t>
            </a:r>
            <a:r>
              <a:rPr lang="en-US" sz="2400" dirty="0" err="1"/>
              <a:t>appeler</a:t>
            </a:r>
            <a:r>
              <a:rPr lang="en-US" sz="2400" dirty="0"/>
              <a:t> des </a:t>
            </a:r>
            <a:r>
              <a:rPr lang="en-US" sz="2400" dirty="0" err="1"/>
              <a:t>méthodes</a:t>
            </a:r>
            <a:r>
              <a:rPr lang="en-US" sz="2400" dirty="0"/>
              <a:t> sur </a:t>
            </a:r>
            <a:r>
              <a:rPr lang="en-US" sz="2400" dirty="0" err="1"/>
              <a:t>eux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construits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utilisant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  <a:latin typeface="Courier" pitchFamily="2" charset="0"/>
              </a:rPr>
              <a:t>new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121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La programmation prend de la pratique.</a:t>
            </a:r>
          </a:p>
          <a:p>
            <a:pPr algn="ctr"/>
            <a:br>
              <a:rPr lang="fr-FR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pour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20EDC-71A4-F646-B9E9-D415879BE037}"/>
              </a:ext>
            </a:extLst>
          </p:cNvPr>
          <p:cNvSpPr txBox="1"/>
          <p:nvPr/>
        </p:nvSpPr>
        <p:spPr>
          <a:xfrm>
            <a:off x="575733" y="1016000"/>
            <a:ext cx="836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Nous </a:t>
            </a:r>
            <a:r>
              <a:rPr lang="en-US" sz="3600" dirty="0" err="1"/>
              <a:t>manipulons</a:t>
            </a:r>
            <a:r>
              <a:rPr lang="en-US" sz="3600" dirty="0"/>
              <a:t> des </a:t>
            </a: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graphiques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appelant</a:t>
            </a:r>
            <a:r>
              <a:rPr lang="en-US" sz="3600" dirty="0"/>
              <a:t> </a:t>
            </a:r>
            <a:r>
              <a:rPr lang="en-US" sz="3600" dirty="0" err="1"/>
              <a:t>méthodes</a:t>
            </a:r>
            <a:r>
              <a:rPr lang="en-US" sz="3600" dirty="0"/>
              <a:t> sur </a:t>
            </a:r>
            <a:r>
              <a:rPr lang="en-US" sz="3600" dirty="0" err="1"/>
              <a:t>eux</a:t>
            </a:r>
            <a:r>
              <a:rPr lang="en-US" sz="36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041D3-4072-DB4C-8293-9C61F877481C}"/>
              </a:ext>
            </a:extLst>
          </p:cNvPr>
          <p:cNvSpPr txBox="1"/>
          <p:nvPr/>
        </p:nvSpPr>
        <p:spPr>
          <a:xfrm>
            <a:off x="694267" y="3429000"/>
            <a:ext cx="824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Courier" pitchFamily="2" charset="0"/>
              </a:rPr>
              <a:t>objet.methode</a:t>
            </a:r>
            <a:r>
              <a:rPr lang="en-US" sz="3600" b="1" dirty="0">
                <a:latin typeface="Courier" pitchFamily="2" charset="0"/>
              </a:rPr>
              <a:t>(</a:t>
            </a:r>
            <a:r>
              <a:rPr lang="en-US" sz="3600" b="1" dirty="0" err="1">
                <a:latin typeface="Courier" pitchFamily="2" charset="0"/>
              </a:rPr>
              <a:t>parametres</a:t>
            </a:r>
            <a:r>
              <a:rPr lang="en-US" sz="3600" b="1" dirty="0">
                <a:latin typeface="Courier" pitchFamily="2" charset="0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A61A7-50A4-5C4D-B54D-E1F144167367}"/>
              </a:ext>
            </a:extLst>
          </p:cNvPr>
          <p:cNvSpPr txBox="1"/>
          <p:nvPr/>
        </p:nvSpPr>
        <p:spPr>
          <a:xfrm>
            <a:off x="694267" y="4410839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latin typeface="+mj-lt"/>
              </a:rPr>
              <a:t>Receveur</a:t>
            </a:r>
            <a:endParaRPr lang="en-US" sz="36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433CF-A3AA-004A-9223-A353957750D7}"/>
              </a:ext>
            </a:extLst>
          </p:cNvPr>
          <p:cNvSpPr txBox="1"/>
          <p:nvPr/>
        </p:nvSpPr>
        <p:spPr>
          <a:xfrm>
            <a:off x="4572000" y="4410839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+mj-lt"/>
              </a:rPr>
              <a:t>Message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0A54B724-C6B7-4F4D-8518-C85F7FFA32DE}"/>
              </a:ext>
            </a:extLst>
          </p:cNvPr>
          <p:cNvSpPr/>
          <p:nvPr/>
        </p:nvSpPr>
        <p:spPr>
          <a:xfrm rot="16200000">
            <a:off x="1382869" y="3359392"/>
            <a:ext cx="146798" cy="152400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2268D857-8C13-AB4E-A16A-042293E06BF8}"/>
              </a:ext>
            </a:extLst>
          </p:cNvPr>
          <p:cNvSpPr/>
          <p:nvPr/>
        </p:nvSpPr>
        <p:spPr>
          <a:xfrm rot="16200000">
            <a:off x="4879982" y="1657972"/>
            <a:ext cx="112174" cy="496146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pour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20EDC-71A4-F646-B9E9-D415879BE037}"/>
              </a:ext>
            </a:extLst>
          </p:cNvPr>
          <p:cNvSpPr txBox="1"/>
          <p:nvPr/>
        </p:nvSpPr>
        <p:spPr>
          <a:xfrm>
            <a:off x="575733" y="1016000"/>
            <a:ext cx="836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Nous </a:t>
            </a:r>
            <a:r>
              <a:rPr lang="en-US" sz="3600" dirty="0" err="1"/>
              <a:t>manipulons</a:t>
            </a:r>
            <a:r>
              <a:rPr lang="en-US" sz="3600" dirty="0"/>
              <a:t> des </a:t>
            </a: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graphiques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appelant</a:t>
            </a:r>
            <a:r>
              <a:rPr lang="en-US" sz="3600" dirty="0"/>
              <a:t> </a:t>
            </a:r>
            <a:r>
              <a:rPr lang="en-US" sz="3600" dirty="0" err="1"/>
              <a:t>méthodes</a:t>
            </a:r>
            <a:r>
              <a:rPr lang="en-US" sz="3600" dirty="0"/>
              <a:t> sur </a:t>
            </a:r>
            <a:r>
              <a:rPr lang="en-US" sz="3600" dirty="0" err="1"/>
              <a:t>eux</a:t>
            </a:r>
            <a:r>
              <a:rPr lang="en-US" sz="36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041D3-4072-DB4C-8293-9C61F877481C}"/>
              </a:ext>
            </a:extLst>
          </p:cNvPr>
          <p:cNvSpPr txBox="1"/>
          <p:nvPr/>
        </p:nvSpPr>
        <p:spPr>
          <a:xfrm>
            <a:off x="694267" y="3429000"/>
            <a:ext cx="824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objet</a:t>
            </a:r>
            <a:r>
              <a:rPr lang="en-US" sz="3600" b="1" dirty="0" err="1">
                <a:latin typeface="Courier" pitchFamily="2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pitchFamily="2" charset="0"/>
              </a:rPr>
              <a:t>methode</a:t>
            </a:r>
            <a:r>
              <a:rPr lang="en-US" sz="3600" b="1" dirty="0">
                <a:latin typeface="Courier" pitchFamily="2" charset="0"/>
              </a:rPr>
              <a:t>(</a:t>
            </a:r>
            <a:r>
              <a:rPr lang="en-US" sz="3600" b="1" dirty="0" err="1">
                <a:solidFill>
                  <a:srgbClr val="00AB00"/>
                </a:solidFill>
                <a:latin typeface="Courier" pitchFamily="2" charset="0"/>
              </a:rPr>
              <a:t>parametres</a:t>
            </a:r>
            <a:r>
              <a:rPr lang="en-US" sz="3600" b="1" dirty="0">
                <a:latin typeface="Courier" pitchFamily="2" charset="0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A61A7-50A4-5C4D-B54D-E1F144167367}"/>
              </a:ext>
            </a:extLst>
          </p:cNvPr>
          <p:cNvSpPr txBox="1"/>
          <p:nvPr/>
        </p:nvSpPr>
        <p:spPr>
          <a:xfrm>
            <a:off x="694267" y="4410839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Qui?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433CF-A3AA-004A-9223-A353957750D7}"/>
              </a:ext>
            </a:extLst>
          </p:cNvPr>
          <p:cNvSpPr txBox="1"/>
          <p:nvPr/>
        </p:nvSpPr>
        <p:spPr>
          <a:xfrm>
            <a:off x="4571999" y="4410839"/>
            <a:ext cx="387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AB00"/>
                </a:solidFill>
                <a:latin typeface="+mj-lt"/>
              </a:rPr>
              <a:t>Quoi </a:t>
            </a:r>
            <a:r>
              <a:rPr lang="en-US" sz="3600" b="1" dirty="0" err="1">
                <a:solidFill>
                  <a:srgbClr val="00AB00"/>
                </a:solidFill>
                <a:latin typeface="+mj-lt"/>
              </a:rPr>
              <a:t>exactement</a:t>
            </a:r>
            <a:r>
              <a:rPr lang="en-US" sz="3600" b="1" dirty="0">
                <a:solidFill>
                  <a:srgbClr val="00AB00"/>
                </a:solidFill>
                <a:latin typeface="+mj-lt"/>
              </a:rPr>
              <a:t>? 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0A54B724-C6B7-4F4D-8518-C85F7FFA32DE}"/>
              </a:ext>
            </a:extLst>
          </p:cNvPr>
          <p:cNvSpPr/>
          <p:nvPr/>
        </p:nvSpPr>
        <p:spPr>
          <a:xfrm rot="16200000">
            <a:off x="1382869" y="3359392"/>
            <a:ext cx="146798" cy="152400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2268D857-8C13-AB4E-A16A-042293E06BF8}"/>
              </a:ext>
            </a:extLst>
          </p:cNvPr>
          <p:cNvSpPr/>
          <p:nvPr/>
        </p:nvSpPr>
        <p:spPr>
          <a:xfrm rot="16200000">
            <a:off x="4879982" y="1657972"/>
            <a:ext cx="112174" cy="496146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94170-CFBA-0A4D-9F0E-2F7AFF7DE919}"/>
              </a:ext>
            </a:extLst>
          </p:cNvPr>
          <p:cNvSpPr txBox="1"/>
          <p:nvPr/>
        </p:nvSpPr>
        <p:spPr>
          <a:xfrm>
            <a:off x="2455335" y="4410839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Quoi?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D94FF-9E1F-6D43-A2FD-400FF4244090}"/>
              </a:ext>
            </a:extLst>
          </p:cNvPr>
          <p:cNvSpPr txBox="1"/>
          <p:nvPr/>
        </p:nvSpPr>
        <p:spPr>
          <a:xfrm>
            <a:off x="575732" y="5188340"/>
            <a:ext cx="8365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Exemple</a:t>
            </a:r>
            <a:r>
              <a:rPr lang="en-US" sz="3600" b="1" dirty="0"/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45566-7D28-0149-B735-64B86036BB2B}"/>
              </a:ext>
            </a:extLst>
          </p:cNvPr>
          <p:cNvSpPr txBox="1"/>
          <p:nvPr/>
        </p:nvSpPr>
        <p:spPr>
          <a:xfrm>
            <a:off x="694267" y="6042820"/>
            <a:ext cx="824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 pitchFamily="2" charset="0"/>
              </a:rPr>
              <a:t>rect</a:t>
            </a:r>
            <a:r>
              <a:rPr lang="en-US" sz="3600" b="1" dirty="0" err="1">
                <a:latin typeface="Courier" pitchFamily="2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pitchFamily="2" charset="0"/>
              </a:rPr>
              <a:t>setColor</a:t>
            </a:r>
            <a:r>
              <a:rPr lang="en-US" sz="3600" b="1" dirty="0">
                <a:latin typeface="Courier" pitchFamily="2" charset="0"/>
              </a:rPr>
              <a:t>(</a:t>
            </a:r>
            <a:r>
              <a:rPr lang="en-US" sz="3600" b="1" dirty="0" err="1">
                <a:solidFill>
                  <a:srgbClr val="00AB00"/>
                </a:solidFill>
                <a:latin typeface="Courier" pitchFamily="2" charset="0"/>
              </a:rPr>
              <a:t>Color.RED</a:t>
            </a:r>
            <a:r>
              <a:rPr lang="en-US" sz="3600" b="1" dirty="0"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1951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pour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GObjet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319A5-448D-6A4D-B5C9-D983E963186A}"/>
              </a:ext>
            </a:extLst>
          </p:cNvPr>
          <p:cNvSpPr txBox="1"/>
          <p:nvPr/>
        </p:nvSpPr>
        <p:spPr>
          <a:xfrm>
            <a:off x="0" y="848224"/>
            <a:ext cx="902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Les operations </a:t>
            </a:r>
            <a:r>
              <a:rPr lang="en-US" sz="2800" dirty="0" err="1"/>
              <a:t>suivant</a:t>
            </a:r>
            <a:r>
              <a:rPr lang="en-US" sz="2800" dirty="0"/>
              <a:t> </a:t>
            </a:r>
            <a:r>
              <a:rPr lang="en-US" sz="2800" dirty="0" err="1"/>
              <a:t>peut</a:t>
            </a:r>
            <a:r>
              <a:rPr lang="en-US" sz="2800" dirty="0"/>
              <a:t> </a:t>
            </a:r>
            <a:r>
              <a:rPr lang="en-US" sz="2800" dirty="0" err="1"/>
              <a:t>être</a:t>
            </a:r>
            <a:r>
              <a:rPr lang="en-US" sz="2800" dirty="0"/>
              <a:t> utilizer pour </a:t>
            </a:r>
            <a:r>
              <a:rPr lang="en-US" sz="2800" dirty="0" err="1"/>
              <a:t>toutes</a:t>
            </a:r>
            <a:r>
              <a:rPr lang="en-US" sz="2800" dirty="0"/>
              <a:t> </a:t>
            </a:r>
            <a:r>
              <a:rPr lang="en-US" sz="2800" dirty="0" err="1"/>
              <a:t>GObjets</a:t>
            </a:r>
            <a:endParaRPr lang="en-US" sz="2800" dirty="0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D7DC49C0-8D57-3943-A772-CA24678A9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" y="1709767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setColor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>
                <a:latin typeface="Courier New" charset="0"/>
              </a:rPr>
              <a:t>color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en-US" sz="2400" dirty="0" err="1"/>
              <a:t>Définit</a:t>
            </a:r>
            <a:r>
              <a:rPr lang="en-US" sz="2400" dirty="0"/>
              <a:t> la couleur de </a:t>
            </a:r>
            <a:r>
              <a:rPr lang="en-US" sz="2400" dirty="0" err="1"/>
              <a:t>l'objet</a:t>
            </a:r>
            <a:r>
              <a:rPr lang="en-US" sz="2400" dirty="0"/>
              <a:t> sur la couleur </a:t>
            </a:r>
            <a:r>
              <a:rPr lang="en-US" sz="2400" dirty="0" err="1"/>
              <a:t>spécifiée</a:t>
            </a:r>
            <a:r>
              <a:rPr lang="en-US" sz="2400" dirty="0"/>
              <a:t>. 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A0171F02-AB4B-1B48-B685-7A6C34212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" y="2675466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setLocation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 err="1">
                <a:latin typeface="Courier New" charset="0"/>
              </a:rPr>
              <a:t>x,y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en-US" sz="2400" dirty="0" err="1"/>
              <a:t>Modifie</a:t>
            </a:r>
            <a:r>
              <a:rPr lang="en-US" sz="2400" dirty="0"/>
              <a:t> la placement de </a:t>
            </a:r>
            <a:r>
              <a:rPr lang="en-US" sz="2400" dirty="0" err="1"/>
              <a:t>l’objet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point (x, y)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80F9FD4C-F1B9-D748-BE75-4F05DCFE1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3" y="3641165"/>
            <a:ext cx="8703733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move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 err="1">
                <a:latin typeface="Courier New" charset="0"/>
              </a:rPr>
              <a:t>dx,dy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en-US" sz="2400" dirty="0" err="1"/>
              <a:t>Déplace</a:t>
            </a:r>
            <a:r>
              <a:rPr lang="en-US" sz="2400" dirty="0"/>
              <a:t> </a:t>
            </a:r>
            <a:r>
              <a:rPr lang="en-US" sz="2400" dirty="0" err="1"/>
              <a:t>l’objet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l’écran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ajoutant</a:t>
            </a:r>
            <a:r>
              <a:rPr lang="en-US" sz="2400" dirty="0"/>
              <a:t> dx et </a:t>
            </a:r>
            <a:r>
              <a:rPr lang="en-US" sz="2400" dirty="0" err="1"/>
              <a:t>dy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coordinées</a:t>
            </a:r>
            <a:r>
              <a:rPr lang="en-US" sz="2400" dirty="0"/>
              <a:t> </a:t>
            </a:r>
            <a:r>
              <a:rPr lang="en-US" sz="2400" dirty="0" err="1"/>
              <a:t>actuelle</a:t>
            </a:r>
            <a:r>
              <a:rPr lang="en-US" sz="2400" dirty="0"/>
              <a:t> 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CC4F2197-C1E5-E047-9511-B7F0EDA36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3" y="4539629"/>
            <a:ext cx="8703733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getWidth</a:t>
            </a:r>
            <a:r>
              <a:rPr lang="en-US" sz="2400" b="1" dirty="0">
                <a:latin typeface="Courier New" charset="0"/>
              </a:rPr>
              <a:t>()</a:t>
            </a:r>
            <a:br>
              <a:rPr lang="en-US" sz="2400" dirty="0"/>
            </a:br>
            <a:r>
              <a:rPr lang="en-US" sz="2400" dirty="0" err="1"/>
              <a:t>Retourne</a:t>
            </a:r>
            <a:r>
              <a:rPr lang="en-US" sz="2400" dirty="0"/>
              <a:t> la </a:t>
            </a:r>
            <a:r>
              <a:rPr lang="en-US" sz="2400" dirty="0" err="1"/>
              <a:t>largeur</a:t>
            </a:r>
            <a:r>
              <a:rPr lang="en-US" sz="2400" dirty="0"/>
              <a:t> de </a:t>
            </a:r>
            <a:r>
              <a:rPr lang="en-US" sz="2400" dirty="0" err="1"/>
              <a:t>l’objet</a:t>
            </a:r>
            <a:r>
              <a:rPr lang="en-US" sz="2400" dirty="0"/>
              <a:t>.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F09B6787-3B40-704C-809E-856C46003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3" y="5488894"/>
            <a:ext cx="8703733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getHeight</a:t>
            </a:r>
            <a:r>
              <a:rPr lang="en-US" sz="2400" b="1" dirty="0">
                <a:latin typeface="Courier New" charset="0"/>
              </a:rPr>
              <a:t>()</a:t>
            </a:r>
            <a:br>
              <a:rPr lang="en-US" sz="2400" dirty="0"/>
            </a:br>
            <a:r>
              <a:rPr lang="en-US" sz="2400" dirty="0" err="1"/>
              <a:t>Retourne</a:t>
            </a:r>
            <a:r>
              <a:rPr lang="en-US" sz="2400" dirty="0"/>
              <a:t> le hauteur de </a:t>
            </a:r>
            <a:r>
              <a:rPr lang="en-US" sz="2400" dirty="0" err="1"/>
              <a:t>l’objet</a:t>
            </a:r>
            <a:r>
              <a:rPr lang="en-US" sz="2400" dirty="0"/>
              <a:t>.</a:t>
            </a: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9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Coleurs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319A5-448D-6A4D-B5C9-D983E963186A}"/>
              </a:ext>
            </a:extLst>
          </p:cNvPr>
          <p:cNvSpPr txBox="1"/>
          <p:nvPr/>
        </p:nvSpPr>
        <p:spPr>
          <a:xfrm>
            <a:off x="0" y="848224"/>
            <a:ext cx="902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err="1"/>
              <a:t>Specifié</a:t>
            </a:r>
            <a:r>
              <a:rPr lang="en-US" sz="2800" dirty="0"/>
              <a:t> par </a:t>
            </a:r>
            <a:r>
              <a:rPr lang="en-US" sz="2800" dirty="0" err="1"/>
              <a:t>constantes</a:t>
            </a:r>
            <a:r>
              <a:rPr lang="en-US" sz="2800" dirty="0"/>
              <a:t> de Color </a:t>
            </a:r>
            <a:r>
              <a:rPr lang="en-US" sz="2800" dirty="0">
                <a:solidFill>
                  <a:srgbClr val="C00000"/>
                </a:solidFill>
              </a:rPr>
              <a:t>[</a:t>
            </a:r>
            <a:r>
              <a:rPr lang="en-US" sz="2800" dirty="0" err="1">
                <a:solidFill>
                  <a:srgbClr val="C00000"/>
                </a:solidFill>
              </a:rPr>
              <a:t>Coleur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en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err="1">
                <a:solidFill>
                  <a:srgbClr val="C00000"/>
                </a:solidFill>
              </a:rPr>
              <a:t>francais</a:t>
            </a:r>
            <a:r>
              <a:rPr lang="en-US" sz="2800" dirty="0">
                <a:solidFill>
                  <a:srgbClr val="C00000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9396F-7126-044B-A914-0ACF7F4B4CEF}"/>
              </a:ext>
            </a:extLst>
          </p:cNvPr>
          <p:cNvSpPr/>
          <p:nvPr/>
        </p:nvSpPr>
        <p:spPr>
          <a:xfrm>
            <a:off x="404980" y="1497433"/>
            <a:ext cx="5144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Ecrivez</a:t>
            </a:r>
            <a:r>
              <a:rPr lang="en-US" sz="2400" dirty="0"/>
              <a:t> </a:t>
            </a:r>
            <a:r>
              <a:rPr lang="en-US" sz="2400" dirty="0" err="1"/>
              <a:t>Color.NOM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NOM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de: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91C98-8B74-4D42-AA12-A52B05C8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5087"/>
            <a:ext cx="9144000" cy="15063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1750273" y="3616807"/>
            <a:ext cx="6027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6A3E3E"/>
                </a:solidFill>
                <a:latin typeface="Menlo" panose="020B0609030804020204" pitchFamily="49" charset="0"/>
              </a:rPr>
              <a:t>rect</a:t>
            </a:r>
            <a:r>
              <a:rPr lang="en-US" sz="2800" dirty="0" err="1">
                <a:latin typeface="Menlo" panose="020B0609030804020204" pitchFamily="49" charset="0"/>
              </a:rPr>
              <a:t>.setColor</a:t>
            </a:r>
            <a:r>
              <a:rPr lang="en-US" sz="2800" dirty="0">
                <a:latin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</a:rPr>
              <a:t>Color.</a:t>
            </a:r>
            <a:r>
              <a:rPr lang="en-US" sz="2800" b="1" i="1" dirty="0" err="1">
                <a:solidFill>
                  <a:srgbClr val="0000C0"/>
                </a:solidFill>
                <a:latin typeface="Menlo" panose="020B0609030804020204" pitchFamily="49" charset="0"/>
              </a:rPr>
              <a:t>GREEN</a:t>
            </a:r>
            <a:r>
              <a:rPr lang="en-US" sz="2800" dirty="0">
                <a:latin typeface="Menlo" panose="020B0609030804020204" pitchFamily="49" charset="0"/>
              </a:rPr>
              <a:t>);</a:t>
            </a:r>
            <a:endParaRPr lang="en-US" sz="2800" dirty="0">
              <a:effectLst/>
              <a:latin typeface="Menlo" panose="020B0609030804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01E79E-5296-3141-A689-524E21F67EF6}"/>
              </a:ext>
            </a:extLst>
          </p:cNvPr>
          <p:cNvSpPr/>
          <p:nvPr/>
        </p:nvSpPr>
        <p:spPr>
          <a:xfrm>
            <a:off x="417923" y="4305050"/>
            <a:ext cx="862447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Menlo" panose="020B0609030804020204" pitchFamily="49" charset="0"/>
              </a:rPr>
              <a:t>Ou</a:t>
            </a:r>
            <a:r>
              <a:rPr lang="en-US" sz="2800" dirty="0">
                <a:latin typeface="Menlo" panose="020B0609030804020204" pitchFamily="49" charset="0"/>
              </a:rPr>
              <a:t> bien, utilizer Rouge-Vert-Bleu </a:t>
            </a:r>
          </a:p>
          <a:p>
            <a:r>
              <a:rPr lang="en-US" sz="2800" dirty="0">
                <a:latin typeface="Menlo" panose="020B0609030804020204" pitchFamily="49" charset="0"/>
              </a:rPr>
              <a:t>(Red, Green, Blue RGB) VALUES OF 0-255</a:t>
            </a:r>
          </a:p>
          <a:p>
            <a:r>
              <a:rPr lang="en-US" sz="2800" dirty="0">
                <a:solidFill>
                  <a:srgbClr val="6A3E3E"/>
                </a:solidFill>
                <a:latin typeface="Menlo" panose="020B0609030804020204" pitchFamily="49" charset="0"/>
              </a:rPr>
              <a:t>	</a:t>
            </a:r>
            <a:r>
              <a:rPr lang="en-US" sz="2800" dirty="0">
                <a:latin typeface="Menlo" panose="020B0609030804020204" pitchFamily="49" charset="0"/>
              </a:rPr>
              <a:t>new Color(</a:t>
            </a:r>
            <a:r>
              <a:rPr lang="en-US" sz="2800" b="1" i="1" dirty="0">
                <a:latin typeface="Menlo" panose="020B0609030804020204" pitchFamily="49" charset="0"/>
              </a:rPr>
              <a:t>red, green, blue</a:t>
            </a:r>
            <a:r>
              <a:rPr lang="en-US" sz="2800" dirty="0">
                <a:latin typeface="Menlo" panose="020B0609030804020204" pitchFamily="49" charset="0"/>
              </a:rPr>
              <a:t>))</a:t>
            </a:r>
          </a:p>
          <a:p>
            <a:r>
              <a:rPr lang="en-US" sz="280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2800" dirty="0" err="1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Exemple</a:t>
            </a:r>
            <a:r>
              <a:rPr lang="en-US" sz="2800" dirty="0">
                <a:solidFill>
                  <a:srgbClr val="00206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2800" dirty="0" err="1">
                <a:latin typeface="Menlo" panose="020B0609030804020204" pitchFamily="49" charset="0"/>
              </a:rPr>
              <a:t>rect.setColor</a:t>
            </a:r>
            <a:r>
              <a:rPr lang="en-US" sz="2800" dirty="0">
                <a:latin typeface="Menlo" panose="020B0609030804020204" pitchFamily="49" charset="0"/>
              </a:rPr>
              <a:t>(</a:t>
            </a:r>
            <a:r>
              <a:rPr lang="en-US" sz="2800" b="1" dirty="0">
                <a:solidFill>
                  <a:srgbClr val="002060"/>
                </a:solidFill>
                <a:latin typeface="Menlo" panose="020B0609030804020204" pitchFamily="49" charset="0"/>
              </a:rPr>
              <a:t>new Color(192, 128, 64)</a:t>
            </a:r>
            <a:r>
              <a:rPr lang="en-US" sz="2800" dirty="0">
                <a:latin typeface="Menlo" panose="020B0609030804020204" pitchFamily="49" charset="0"/>
              </a:rPr>
              <a:t>;)</a:t>
            </a:r>
            <a:endParaRPr lang="en-US" sz="28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7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463340" y="985428"/>
            <a:ext cx="794865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</a:rPr>
              <a:t>new </a:t>
            </a:r>
            <a:r>
              <a:rPr lang="en-US" sz="2800" dirty="0" err="1">
                <a:latin typeface="Menlo" panose="020B0609030804020204" pitchFamily="49" charset="0"/>
              </a:rPr>
              <a:t>GRect</a:t>
            </a:r>
            <a:r>
              <a:rPr lang="en-US" sz="2800" dirty="0">
                <a:latin typeface="Menlo" panose="020B0609030804020204" pitchFamily="49" charset="0"/>
              </a:rPr>
              <a:t>(x, y, </a:t>
            </a:r>
            <a:r>
              <a:rPr lang="en-US" sz="2800" dirty="0" err="1">
                <a:latin typeface="Menlo" panose="020B0609030804020204" pitchFamily="49" charset="0"/>
              </a:rPr>
              <a:t>largeur</a:t>
            </a:r>
            <a:r>
              <a:rPr lang="en-US" sz="2800" dirty="0">
                <a:latin typeface="Menlo" panose="020B0609030804020204" pitchFamily="49" charset="0"/>
              </a:rPr>
              <a:t>, hauteur);</a:t>
            </a:r>
          </a:p>
          <a:p>
            <a:r>
              <a:rPr lang="en-US" sz="2800" dirty="0">
                <a:latin typeface="Menlo" panose="020B0609030804020204" pitchFamily="49" charset="0"/>
              </a:rPr>
              <a:t>	</a:t>
            </a:r>
            <a:r>
              <a:rPr lang="en-US" sz="2800" dirty="0"/>
              <a:t>-</a:t>
            </a:r>
            <a:r>
              <a:rPr lang="en-US" sz="2800" dirty="0" err="1"/>
              <a:t>Crée</a:t>
            </a:r>
            <a:r>
              <a:rPr lang="en-US" sz="2800" dirty="0"/>
              <a:t> un rectangle avec la </a:t>
            </a:r>
            <a:r>
              <a:rPr lang="en-US" sz="2800" dirty="0" err="1"/>
              <a:t>largeur</a:t>
            </a:r>
            <a:r>
              <a:rPr lang="en-US" sz="2800" dirty="0"/>
              <a:t> et la hauteur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données</a:t>
            </a:r>
            <a:r>
              <a:rPr lang="en-US" sz="2800" dirty="0"/>
              <a:t>, </a:t>
            </a:r>
            <a:r>
              <a:rPr lang="en-US" sz="2800" dirty="0" err="1"/>
              <a:t>dont</a:t>
            </a:r>
            <a:r>
              <a:rPr lang="en-US" sz="2800" dirty="0"/>
              <a:t> le coin </a:t>
            </a:r>
            <a:r>
              <a:rPr lang="en-US" sz="2800" dirty="0" err="1"/>
              <a:t>supérieur</a:t>
            </a:r>
            <a:r>
              <a:rPr lang="en-US" sz="2800" dirty="0"/>
              <a:t> gauche </a:t>
            </a:r>
            <a:r>
              <a:rPr lang="en-US" sz="2800" dirty="0" err="1"/>
              <a:t>est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(x, y)</a:t>
            </a:r>
          </a:p>
          <a:p>
            <a:r>
              <a:rPr lang="en-US" sz="2800" dirty="0">
                <a:latin typeface="Menlo" panose="020B0609030804020204" pitchFamily="49" charset="0"/>
              </a:rPr>
              <a:t> </a:t>
            </a:r>
            <a:endParaRPr lang="en-US" sz="280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D68DB-2156-6D43-9F92-69228735937A}"/>
              </a:ext>
            </a:extLst>
          </p:cNvPr>
          <p:cNvSpPr/>
          <p:nvPr/>
        </p:nvSpPr>
        <p:spPr>
          <a:xfrm>
            <a:off x="541867" y="2586599"/>
            <a:ext cx="81387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</a:rPr>
              <a:t>new </a:t>
            </a:r>
            <a:r>
              <a:rPr lang="en-US" sz="2800" dirty="0" err="1">
                <a:latin typeface="Menlo" panose="020B0609030804020204" pitchFamily="49" charset="0"/>
              </a:rPr>
              <a:t>GRect</a:t>
            </a:r>
            <a:r>
              <a:rPr lang="en-US" sz="2800" dirty="0">
                <a:latin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</a:rPr>
              <a:t>largeur</a:t>
            </a:r>
            <a:r>
              <a:rPr lang="en-US" sz="2800" dirty="0">
                <a:latin typeface="Menlo" panose="020B0609030804020204" pitchFamily="49" charset="0"/>
              </a:rPr>
              <a:t>, hauteur);</a:t>
            </a:r>
          </a:p>
          <a:p>
            <a:r>
              <a:rPr lang="en-US" sz="2800" dirty="0">
                <a:latin typeface="Menlo" panose="020B0609030804020204" pitchFamily="49" charset="0"/>
              </a:rPr>
              <a:t>	</a:t>
            </a:r>
            <a:r>
              <a:rPr lang="en-US" sz="2800" dirty="0">
                <a:latin typeface="+mj-lt"/>
              </a:rPr>
              <a:t>-Comme ci-dessus, </a:t>
            </a:r>
            <a:r>
              <a:rPr lang="en-US" sz="2800" dirty="0" err="1">
                <a:latin typeface="+mj-lt"/>
              </a:rPr>
              <a:t>mais</a:t>
            </a:r>
            <a:r>
              <a:rPr lang="en-US" sz="2800" dirty="0">
                <a:latin typeface="+mj-lt"/>
              </a:rPr>
              <a:t> la </a:t>
            </a:r>
            <a:r>
              <a:rPr lang="en-US" sz="2800" dirty="0" err="1">
                <a:latin typeface="+mj-lt"/>
              </a:rPr>
              <a:t>valeur</a:t>
            </a:r>
            <a:r>
              <a:rPr lang="en-US" sz="2800" dirty="0">
                <a:latin typeface="+mj-lt"/>
              </a:rPr>
              <a:t>  par </a:t>
            </a:r>
            <a:r>
              <a:rPr lang="en-US" sz="2800" dirty="0" err="1">
                <a:latin typeface="+mj-lt"/>
              </a:rPr>
              <a:t>défaut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est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	 (x, y)=(0, 0) </a:t>
            </a:r>
            <a:endParaRPr lang="en-US" sz="2800" dirty="0"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0235E-AF4E-E346-B694-FD4B4DA9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64" y="3971594"/>
            <a:ext cx="7197798" cy="2784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28EC18-B765-8B43-8FD0-7D6736F3C701}"/>
              </a:ext>
            </a:extLst>
          </p:cNvPr>
          <p:cNvSpPr/>
          <p:nvPr/>
        </p:nvSpPr>
        <p:spPr>
          <a:xfrm>
            <a:off x="4944533" y="5872572"/>
            <a:ext cx="2573867" cy="56209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F2A1E-9FA2-7247-B494-C2C35E718CD5}"/>
              </a:ext>
            </a:extLst>
          </p:cNvPr>
          <p:cNvSpPr txBox="1"/>
          <p:nvPr/>
        </p:nvSpPr>
        <p:spPr>
          <a:xfrm>
            <a:off x="4910667" y="6079067"/>
            <a:ext cx="350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(x+ </a:t>
            </a:r>
            <a:r>
              <a:rPr lang="en-US" dirty="0" err="1"/>
              <a:t>largeur</a:t>
            </a:r>
            <a:r>
              <a:rPr lang="en-US" dirty="0"/>
              <a:t>, y + hauteur)</a:t>
            </a:r>
          </a:p>
        </p:txBody>
      </p:sp>
    </p:spTree>
    <p:extLst>
      <p:ext uri="{BB962C8B-B14F-4D97-AF65-F5344CB8AC3E}">
        <p14:creationId xmlns:p14="http://schemas.microsoft.com/office/powerpoint/2010/main" val="3941705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1371600" y="2639688"/>
            <a:ext cx="6781800" cy="3683000"/>
            <a:chOff x="864" y="1760"/>
            <a:chExt cx="4272" cy="2320"/>
          </a:xfrm>
        </p:grpSpPr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1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(200, 200);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BLUE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add(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, 50, 50);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13082" y="4585963"/>
            <a:ext cx="0" cy="3995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338532" y="4985478"/>
            <a:ext cx="474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38626" y="4605817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1722" y="4945984"/>
            <a:ext cx="6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23" y="4605817"/>
            <a:ext cx="205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coordonnées d'un rectangle sont le coin supérieur gauche.</a:t>
            </a:r>
            <a:endParaRPr lang="en-US" dirty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497D090-5195-1E4C-B245-8D89A88E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/>
              <a:t>GRect</a:t>
            </a:r>
            <a:r>
              <a:rPr lang="en-US" sz="2400" b="0" dirty="0"/>
              <a:t> </a:t>
            </a:r>
            <a:r>
              <a:rPr lang="en-US" sz="2400" b="0" dirty="0" err="1"/>
              <a:t>est</a:t>
            </a:r>
            <a:r>
              <a:rPr lang="en-US" sz="2400" b="0" dirty="0"/>
              <a:t> un variable qui </a:t>
            </a:r>
            <a:r>
              <a:rPr lang="en-US" sz="2400" b="0" dirty="0" err="1"/>
              <a:t>contien</a:t>
            </a:r>
            <a:r>
              <a:rPr lang="en-US" sz="2400" b="0" dirty="0"/>
              <a:t> un rectangle.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dirty="0"/>
              <a:t>Par </a:t>
            </a:r>
            <a:r>
              <a:rPr lang="en-US" sz="2400" dirty="0" err="1"/>
              <a:t>exemple</a:t>
            </a:r>
            <a:r>
              <a:rPr lang="en-US" sz="2400" dirty="0"/>
              <a:t>, le </a:t>
            </a:r>
            <a:r>
              <a:rPr lang="en-US" sz="2400" dirty="0" err="1"/>
              <a:t>suivant</a:t>
            </a:r>
            <a:r>
              <a:rPr lang="en-US" sz="2400" dirty="0"/>
              <a:t> </a:t>
            </a:r>
            <a:r>
              <a:rPr lang="en-US" sz="2000" dirty="0">
                <a:latin typeface="Courier New" charset="0"/>
              </a:rPr>
              <a:t>run</a:t>
            </a:r>
            <a:r>
              <a:rPr lang="en-US" sz="2400" dirty="0"/>
              <a:t> </a:t>
            </a:r>
            <a:r>
              <a:rPr lang="en-US" sz="2400" dirty="0" err="1"/>
              <a:t>methode</a:t>
            </a:r>
            <a:r>
              <a:rPr lang="en-US" sz="2400" dirty="0"/>
              <a:t> </a:t>
            </a:r>
            <a:r>
              <a:rPr lang="en-US" sz="2400" dirty="0" err="1"/>
              <a:t>montre</a:t>
            </a:r>
            <a:r>
              <a:rPr lang="en-US" sz="2400" dirty="0"/>
              <a:t> un rectangle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357467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463340" y="985428"/>
            <a:ext cx="7948651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</a:rPr>
              <a:t>new </a:t>
            </a:r>
            <a:r>
              <a:rPr lang="en-US" sz="2800" dirty="0" err="1">
                <a:latin typeface="Menlo" panose="020B0609030804020204" pitchFamily="49" charset="0"/>
              </a:rPr>
              <a:t>GOval</a:t>
            </a:r>
            <a:r>
              <a:rPr lang="en-US" sz="2800" dirty="0">
                <a:latin typeface="Menlo" panose="020B0609030804020204" pitchFamily="49" charset="0"/>
              </a:rPr>
              <a:t>(x, y, </a:t>
            </a:r>
            <a:r>
              <a:rPr lang="en-US" sz="2800" dirty="0" err="1">
                <a:latin typeface="Menlo" panose="020B0609030804020204" pitchFamily="49" charset="0"/>
              </a:rPr>
              <a:t>largeur</a:t>
            </a:r>
            <a:r>
              <a:rPr lang="en-US" sz="2800" dirty="0">
                <a:latin typeface="Menlo" panose="020B0609030804020204" pitchFamily="49" charset="0"/>
              </a:rPr>
              <a:t>, hauteur);</a:t>
            </a:r>
          </a:p>
          <a:p>
            <a:r>
              <a:rPr lang="en-US" sz="2800" dirty="0">
                <a:latin typeface="Menlo" panose="020B0609030804020204" pitchFamily="49" charset="0"/>
              </a:rPr>
              <a:t>	</a:t>
            </a:r>
            <a:r>
              <a:rPr lang="en-US" sz="2800" dirty="0"/>
              <a:t>-</a:t>
            </a:r>
            <a:r>
              <a:rPr lang="en-US" sz="2800" dirty="0" err="1"/>
              <a:t>Crée</a:t>
            </a:r>
            <a:r>
              <a:rPr lang="en-US" sz="2800" dirty="0"/>
              <a:t> un </a:t>
            </a:r>
            <a:r>
              <a:rPr lang="en-US" sz="2800" dirty="0" err="1"/>
              <a:t>ovale</a:t>
            </a:r>
            <a:r>
              <a:rPr lang="en-US" sz="2800" dirty="0"/>
              <a:t> avec la </a:t>
            </a:r>
            <a:r>
              <a:rPr lang="en-US" sz="2800" dirty="0" err="1"/>
              <a:t>largeur</a:t>
            </a:r>
            <a:r>
              <a:rPr lang="en-US" sz="2800" dirty="0"/>
              <a:t> et la hauteur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données</a:t>
            </a:r>
            <a:r>
              <a:rPr lang="en-US" sz="2800" dirty="0"/>
              <a:t>, </a:t>
            </a:r>
            <a:r>
              <a:rPr lang="en-US" sz="2800" dirty="0" err="1"/>
              <a:t>dont</a:t>
            </a:r>
            <a:r>
              <a:rPr lang="en-US" sz="2800" dirty="0"/>
              <a:t> le coin </a:t>
            </a:r>
            <a:r>
              <a:rPr lang="en-US" sz="2800" dirty="0" err="1"/>
              <a:t>supérieur</a:t>
            </a:r>
            <a:r>
              <a:rPr lang="en-US" sz="2800" dirty="0"/>
              <a:t> gauche </a:t>
            </a:r>
            <a:r>
              <a:rPr lang="en-US" sz="2800" dirty="0" err="1"/>
              <a:t>est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(x, y)</a:t>
            </a:r>
          </a:p>
          <a:p>
            <a:r>
              <a:rPr lang="en-US" sz="2800" dirty="0">
                <a:latin typeface="Menlo" panose="020B0609030804020204" pitchFamily="49" charset="0"/>
              </a:rPr>
              <a:t> </a:t>
            </a:r>
            <a:endParaRPr lang="en-US" sz="2800" dirty="0"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DD68DB-2156-6D43-9F92-69228735937A}"/>
              </a:ext>
            </a:extLst>
          </p:cNvPr>
          <p:cNvSpPr/>
          <p:nvPr/>
        </p:nvSpPr>
        <p:spPr>
          <a:xfrm>
            <a:off x="541867" y="2586599"/>
            <a:ext cx="81387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enlo" panose="020B0609030804020204" pitchFamily="49" charset="0"/>
              </a:rPr>
              <a:t>new </a:t>
            </a:r>
            <a:r>
              <a:rPr lang="en-US" sz="2800" dirty="0" err="1">
                <a:latin typeface="Menlo" panose="020B0609030804020204" pitchFamily="49" charset="0"/>
              </a:rPr>
              <a:t>Grect</a:t>
            </a:r>
            <a:r>
              <a:rPr lang="en-US" sz="2800" dirty="0">
                <a:latin typeface="Menlo" panose="020B0609030804020204" pitchFamily="49" charset="0"/>
              </a:rPr>
              <a:t>(</a:t>
            </a:r>
            <a:r>
              <a:rPr lang="en-US" sz="2800" dirty="0" err="1">
                <a:latin typeface="Menlo" panose="020B0609030804020204" pitchFamily="49" charset="0"/>
              </a:rPr>
              <a:t>largeur</a:t>
            </a:r>
            <a:r>
              <a:rPr lang="en-US" sz="2800" dirty="0">
                <a:latin typeface="Menlo" panose="020B0609030804020204" pitchFamily="49" charset="0"/>
              </a:rPr>
              <a:t>, hauteur);</a:t>
            </a:r>
          </a:p>
          <a:p>
            <a:r>
              <a:rPr lang="en-US" sz="2800" dirty="0">
                <a:latin typeface="Menlo" panose="020B0609030804020204" pitchFamily="49" charset="0"/>
              </a:rPr>
              <a:t>	</a:t>
            </a:r>
            <a:r>
              <a:rPr lang="en-US" sz="2800" dirty="0">
                <a:latin typeface="+mj-lt"/>
              </a:rPr>
              <a:t>-Comme ci-dessus, </a:t>
            </a:r>
            <a:r>
              <a:rPr lang="en-US" sz="2800" dirty="0" err="1">
                <a:latin typeface="+mj-lt"/>
              </a:rPr>
              <a:t>mais</a:t>
            </a:r>
            <a:r>
              <a:rPr lang="en-US" sz="2800" dirty="0">
                <a:latin typeface="+mj-lt"/>
              </a:rPr>
              <a:t> la </a:t>
            </a:r>
            <a:r>
              <a:rPr lang="en-US" sz="2800" dirty="0" err="1">
                <a:latin typeface="+mj-lt"/>
              </a:rPr>
              <a:t>valeur</a:t>
            </a:r>
            <a:r>
              <a:rPr lang="en-US" sz="2800" dirty="0">
                <a:latin typeface="+mj-lt"/>
              </a:rPr>
              <a:t>  par </a:t>
            </a:r>
            <a:r>
              <a:rPr lang="en-US" sz="2800" dirty="0" err="1">
                <a:latin typeface="+mj-lt"/>
              </a:rPr>
              <a:t>défaut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est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	 (x, y)=(0, 0) </a:t>
            </a:r>
            <a:endParaRPr lang="en-US" sz="2800" dirty="0"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CBCDB-0135-5141-B37A-EE8684ED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9" y="3971594"/>
            <a:ext cx="7014991" cy="24768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28EC18-B765-8B43-8FD0-7D6736F3C701}"/>
              </a:ext>
            </a:extLst>
          </p:cNvPr>
          <p:cNvSpPr/>
          <p:nvPr/>
        </p:nvSpPr>
        <p:spPr>
          <a:xfrm>
            <a:off x="4741334" y="5906439"/>
            <a:ext cx="2455334" cy="43100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F2A1E-9FA2-7247-B494-C2C35E718CD5}"/>
              </a:ext>
            </a:extLst>
          </p:cNvPr>
          <p:cNvSpPr txBox="1"/>
          <p:nvPr/>
        </p:nvSpPr>
        <p:spPr>
          <a:xfrm>
            <a:off x="4741334" y="5968116"/>
            <a:ext cx="350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(x+ </a:t>
            </a:r>
            <a:r>
              <a:rPr lang="en-US" dirty="0" err="1"/>
              <a:t>largeur</a:t>
            </a:r>
            <a:r>
              <a:rPr lang="en-US" dirty="0"/>
              <a:t>, y + hauteur)</a:t>
            </a:r>
          </a:p>
        </p:txBody>
      </p:sp>
    </p:spTree>
    <p:extLst>
      <p:ext uri="{BB962C8B-B14F-4D97-AF65-F5344CB8AC3E}">
        <p14:creationId xmlns:p14="http://schemas.microsoft.com/office/powerpoint/2010/main" val="326636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555556" y="985428"/>
            <a:ext cx="7764241" cy="1043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dirty="0"/>
              <a:t>Par </a:t>
            </a:r>
            <a:r>
              <a:rPr lang="en-US" sz="2800" dirty="0" err="1"/>
              <a:t>exemple</a:t>
            </a:r>
            <a:r>
              <a:rPr lang="en-US" sz="2800" dirty="0"/>
              <a:t>, le </a:t>
            </a:r>
            <a:r>
              <a:rPr lang="en-US" sz="2800" dirty="0" err="1"/>
              <a:t>suivant</a:t>
            </a:r>
            <a:r>
              <a:rPr lang="en-US" sz="2800" dirty="0"/>
              <a:t> </a:t>
            </a:r>
            <a:r>
              <a:rPr lang="en-US" sz="2400" dirty="0">
                <a:latin typeface="Courier New" charset="0"/>
              </a:rPr>
              <a:t>run</a:t>
            </a:r>
            <a:r>
              <a:rPr lang="en-US" sz="2800" dirty="0"/>
              <a:t> </a:t>
            </a:r>
            <a:r>
              <a:rPr lang="en-US" sz="2800" dirty="0" err="1"/>
              <a:t>créer</a:t>
            </a:r>
            <a:r>
              <a:rPr lang="en-US" sz="2800" dirty="0"/>
              <a:t> le plus large </a:t>
            </a:r>
            <a:r>
              <a:rPr lang="en-US" sz="2800" dirty="0" err="1"/>
              <a:t>ovale</a:t>
            </a:r>
            <a:r>
              <a:rPr lang="en-US" sz="2800" dirty="0"/>
              <a:t> 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dirty="0"/>
              <a:t>qui </a:t>
            </a:r>
            <a:r>
              <a:rPr lang="en-US" sz="2800" dirty="0" err="1"/>
              <a:t>s’inscrit</a:t>
            </a:r>
            <a:r>
              <a:rPr lang="en-US" sz="2800" dirty="0"/>
              <a:t> dans </a:t>
            </a:r>
            <a:r>
              <a:rPr lang="en-US" sz="2800" dirty="0" err="1"/>
              <a:t>l’écran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362E1-587B-784C-B660-ECA06BBE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3953"/>
            <a:ext cx="9144000" cy="46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497D090-5195-1E4C-B245-8D89A88E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0" dirty="0"/>
              <a:t>Les </a:t>
            </a:r>
            <a:r>
              <a:rPr lang="en-US" sz="2800" b="0" dirty="0" err="1"/>
              <a:t>m</a:t>
            </a:r>
            <a:r>
              <a:rPr lang="en-US" sz="2800" dirty="0" err="1"/>
              <a:t>éthodes</a:t>
            </a:r>
            <a:r>
              <a:rPr lang="en-US" sz="2800" dirty="0"/>
              <a:t> </a:t>
            </a:r>
            <a:r>
              <a:rPr lang="en-US" sz="2800" dirty="0" err="1"/>
              <a:t>partager</a:t>
            </a:r>
            <a:r>
              <a:rPr lang="en-US" sz="2800" dirty="0"/>
              <a:t> par </a:t>
            </a:r>
            <a:r>
              <a:rPr lang="en-US" sz="2800" dirty="0" err="1"/>
              <a:t>GRect</a:t>
            </a:r>
            <a:r>
              <a:rPr lang="en-US" sz="2800" dirty="0"/>
              <a:t> et </a:t>
            </a:r>
            <a:r>
              <a:rPr lang="en-US" sz="2800" dirty="0" err="1"/>
              <a:t>Goval</a:t>
            </a:r>
            <a:r>
              <a:rPr lang="en-US" sz="2800" dirty="0"/>
              <a:t> classes:   </a:t>
            </a:r>
            <a:endParaRPr lang="en-US" sz="2800" b="0" dirty="0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E417BF8-0E23-8142-B22C-132BE6911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" y="1709767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setFilled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>
                <a:latin typeface="Courier New" charset="0"/>
              </a:rPr>
              <a:t>fill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fr-FR" sz="2400" dirty="0"/>
              <a:t>Si </a:t>
            </a:r>
            <a:r>
              <a:rPr lang="fr-FR" sz="2400" dirty="0" err="1"/>
              <a:t>fill</a:t>
            </a:r>
            <a:r>
              <a:rPr lang="fr-FR" sz="2400" dirty="0"/>
              <a:t> est vrai, remplit l'intérieur de l'objet; </a:t>
            </a:r>
          </a:p>
          <a:p>
            <a:pPr>
              <a:lnSpc>
                <a:spcPct val="80000"/>
              </a:lnSpc>
            </a:pPr>
            <a:r>
              <a:rPr lang="fr-FR" sz="2400" dirty="0"/>
              <a:t>si faux, ne montre que le contour.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26206E5-7837-4A41-BB36-B48E4F61C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4" y="2675466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setFillColor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>
                <a:latin typeface="Courier New" charset="0"/>
              </a:rPr>
              <a:t>color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fr-FR" sz="2400" dirty="0"/>
              <a:t>Définit la couleur utilisée pour remplir l’intérieur, </a:t>
            </a:r>
          </a:p>
          <a:p>
            <a:pPr>
              <a:lnSpc>
                <a:spcPct val="80000"/>
              </a:lnSpc>
            </a:pPr>
            <a:r>
              <a:rPr lang="fr-FR" sz="2400" dirty="0"/>
              <a:t>qui peut être différente de la frontière.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DA2D389E-6D9C-9147-B4CB-63B781DDD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33" y="3641165"/>
            <a:ext cx="8703733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object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setSize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 err="1">
                <a:latin typeface="Courier New" charset="0"/>
              </a:rPr>
              <a:t>largeur,hauteur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en-US" sz="2400" dirty="0" err="1"/>
              <a:t>Définit</a:t>
            </a:r>
            <a:r>
              <a:rPr lang="en-US" sz="2400" dirty="0"/>
              <a:t> la </a:t>
            </a:r>
            <a:r>
              <a:rPr lang="en-US" sz="2400" dirty="0" err="1"/>
              <a:t>taille</a:t>
            </a:r>
            <a:r>
              <a:rPr lang="en-US" sz="2400" dirty="0"/>
              <a:t> de </a:t>
            </a:r>
            <a:r>
              <a:rPr lang="en-US" sz="2400" dirty="0" err="1"/>
              <a:t>l'objet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la </a:t>
            </a:r>
            <a:r>
              <a:rPr lang="en-US" sz="2400" dirty="0" err="1"/>
              <a:t>largeur</a:t>
            </a:r>
            <a:r>
              <a:rPr lang="en-US" sz="2400" dirty="0"/>
              <a:t> et </a:t>
            </a:r>
            <a:r>
              <a:rPr lang="en-US" sz="2400" dirty="0" err="1"/>
              <a:t>à</a:t>
            </a:r>
            <a:r>
              <a:rPr lang="en-US" sz="2400" dirty="0"/>
              <a:t> la hauteur </a:t>
            </a:r>
            <a:r>
              <a:rPr lang="en-US" sz="2400" dirty="0" err="1"/>
              <a:t>données</a:t>
            </a:r>
            <a:endParaRPr lang="en-US" sz="2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620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915255" y="1015016"/>
            <a:ext cx="5554726" cy="47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1" dirty="0">
                <a:latin typeface="Courier" pitchFamily="2" charset="0"/>
              </a:rPr>
              <a:t>new </a:t>
            </a:r>
            <a:r>
              <a:rPr lang="en-US" sz="2800" b="1" dirty="0" err="1">
                <a:latin typeface="Courier" pitchFamily="2" charset="0"/>
              </a:rPr>
              <a:t>GLine</a:t>
            </a:r>
            <a:r>
              <a:rPr lang="en-US" sz="2800" b="1" dirty="0">
                <a:latin typeface="Courier" pitchFamily="2" charset="0"/>
              </a:rPr>
              <a:t>(x0, y0, x1, y1)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84A88-B35B-3D44-B881-FD812A304D00}"/>
              </a:ext>
            </a:extLst>
          </p:cNvPr>
          <p:cNvSpPr/>
          <p:nvPr/>
        </p:nvSpPr>
        <p:spPr>
          <a:xfrm>
            <a:off x="1532208" y="1596209"/>
            <a:ext cx="6175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Crée une ligne allant de (x0, y0) à (x1, y1)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716EA-14A7-0649-92BF-9CF6A309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" y="2119429"/>
            <a:ext cx="9066048" cy="372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Quelques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problemes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normales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528940" y="922683"/>
            <a:ext cx="7487947" cy="47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1" dirty="0">
                <a:latin typeface="Courier" pitchFamily="2" charset="0"/>
              </a:rPr>
              <a:t>new </a:t>
            </a:r>
            <a:r>
              <a:rPr lang="en-US" sz="2800" b="1" dirty="0" err="1">
                <a:latin typeface="Courier" pitchFamily="2" charset="0"/>
              </a:rPr>
              <a:t>GLabel</a:t>
            </a:r>
            <a:r>
              <a:rPr lang="en-US" sz="2800" b="1" dirty="0">
                <a:latin typeface="Courier" pitchFamily="2" charset="0"/>
              </a:rPr>
              <a:t>(“</a:t>
            </a:r>
            <a:r>
              <a:rPr lang="en-US" sz="2800" b="1" i="1" dirty="0" err="1">
                <a:latin typeface="Courier" pitchFamily="2" charset="0"/>
              </a:rPr>
              <a:t>votre</a:t>
            </a:r>
            <a:r>
              <a:rPr lang="en-US" sz="2800" b="1" i="1" dirty="0">
                <a:latin typeface="Courier" pitchFamily="2" charset="0"/>
              </a:rPr>
              <a:t> text </a:t>
            </a:r>
            <a:r>
              <a:rPr lang="en-US" sz="2800" b="1" i="1" dirty="0" err="1">
                <a:latin typeface="Courier" pitchFamily="2" charset="0"/>
              </a:rPr>
              <a:t>ici</a:t>
            </a:r>
            <a:r>
              <a:rPr lang="en-US" sz="2800" b="1" dirty="0">
                <a:latin typeface="Courier" pitchFamily="2" charset="0"/>
              </a:rPr>
              <a:t>”, </a:t>
            </a:r>
            <a:r>
              <a:rPr lang="en-US" sz="2800" b="1" i="1" dirty="0">
                <a:latin typeface="Courier" pitchFamily="2" charset="0"/>
              </a:rPr>
              <a:t>x, y</a:t>
            </a:r>
            <a:r>
              <a:rPr lang="en-US" sz="2800" b="1" dirty="0">
                <a:latin typeface="Courier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80CB3-EDBE-DB43-88EA-C1E3E2790B46}"/>
              </a:ext>
            </a:extLst>
          </p:cNvPr>
          <p:cNvSpPr/>
          <p:nvPr/>
        </p:nvSpPr>
        <p:spPr>
          <a:xfrm>
            <a:off x="528939" y="996044"/>
            <a:ext cx="8387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-</a:t>
            </a:r>
            <a:r>
              <a:rPr lang="en-US" sz="2400" dirty="0" err="1">
                <a:latin typeface="+mj-lt"/>
              </a:rPr>
              <a:t>Crée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étiquette</a:t>
            </a:r>
            <a:r>
              <a:rPr lang="en-US" sz="2400" dirty="0">
                <a:latin typeface="+mj-lt"/>
              </a:rPr>
              <a:t> avec le </a:t>
            </a:r>
            <a:r>
              <a:rPr lang="en-US" sz="2400" dirty="0" err="1">
                <a:latin typeface="+mj-lt"/>
              </a:rPr>
              <a:t>texte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donné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dont</a:t>
            </a:r>
            <a:r>
              <a:rPr lang="en-US" sz="2400" dirty="0">
                <a:latin typeface="+mj-lt"/>
              </a:rPr>
              <a:t> la </a:t>
            </a:r>
            <a:r>
              <a:rPr lang="en-US" sz="2400" dirty="0" err="1">
                <a:latin typeface="+mj-lt"/>
              </a:rPr>
              <a:t>ligne</a:t>
            </a:r>
            <a:r>
              <a:rPr lang="en-US" sz="2400" dirty="0">
                <a:latin typeface="+mj-lt"/>
              </a:rPr>
              <a:t> de base commence </a:t>
            </a:r>
            <a:r>
              <a:rPr lang="en-US" sz="2400" dirty="0" err="1">
                <a:latin typeface="+mj-lt"/>
              </a:rPr>
              <a:t>à</a:t>
            </a:r>
            <a:r>
              <a:rPr lang="en-US" sz="2400" dirty="0">
                <a:latin typeface="+mj-lt"/>
              </a:rPr>
              <a:t> (x, y). PAS </a:t>
            </a:r>
            <a:r>
              <a:rPr lang="en-US" sz="2400" dirty="0" err="1">
                <a:latin typeface="+mj-lt"/>
              </a:rPr>
              <a:t>positionné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selon</a:t>
            </a:r>
            <a:r>
              <a:rPr lang="en-US" sz="2400" dirty="0">
                <a:latin typeface="+mj-lt"/>
              </a:rPr>
              <a:t> le coin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haut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à</a:t>
            </a:r>
            <a:r>
              <a:rPr lang="en-US" sz="2400" dirty="0">
                <a:latin typeface="+mj-lt"/>
              </a:rPr>
              <a:t> gauche!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A35B2-DCD6-B04E-88E7-5DF60C418867}"/>
              </a:ext>
            </a:extLst>
          </p:cNvPr>
          <p:cNvSpPr/>
          <p:nvPr/>
        </p:nvSpPr>
        <p:spPr>
          <a:xfrm>
            <a:off x="528940" y="2675283"/>
            <a:ext cx="8387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-</a:t>
            </a:r>
            <a:r>
              <a:rPr lang="fr-FR" sz="2400" dirty="0"/>
              <a:t>Comme ci-dessus, mais la valeur par défaut est (x, y) = (0, 0)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47C1D5-DDF4-3243-8B1E-3A79EB40F045}"/>
              </a:ext>
            </a:extLst>
          </p:cNvPr>
          <p:cNvSpPr/>
          <p:nvPr/>
        </p:nvSpPr>
        <p:spPr>
          <a:xfrm>
            <a:off x="528939" y="2675283"/>
            <a:ext cx="6199133" cy="47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1" dirty="0">
                <a:latin typeface="Courier" pitchFamily="2" charset="0"/>
              </a:rPr>
              <a:t>new </a:t>
            </a:r>
            <a:r>
              <a:rPr lang="en-US" sz="2800" b="1" dirty="0" err="1">
                <a:latin typeface="Courier" pitchFamily="2" charset="0"/>
              </a:rPr>
              <a:t>GLabel</a:t>
            </a:r>
            <a:r>
              <a:rPr lang="en-US" sz="2800" b="1" dirty="0">
                <a:latin typeface="Courier" pitchFamily="2" charset="0"/>
              </a:rPr>
              <a:t>(“</a:t>
            </a:r>
            <a:r>
              <a:rPr lang="en-US" sz="2800" b="1" i="1" dirty="0" err="1">
                <a:latin typeface="Courier" pitchFamily="2" charset="0"/>
              </a:rPr>
              <a:t>votre</a:t>
            </a:r>
            <a:r>
              <a:rPr lang="en-US" sz="2800" b="1" i="1" dirty="0">
                <a:latin typeface="Courier" pitchFamily="2" charset="0"/>
              </a:rPr>
              <a:t> text </a:t>
            </a:r>
            <a:r>
              <a:rPr lang="en-US" sz="2800" b="1" i="1" dirty="0" err="1">
                <a:latin typeface="Courier" pitchFamily="2" charset="0"/>
              </a:rPr>
              <a:t>ici</a:t>
            </a:r>
            <a:r>
              <a:rPr lang="en-US" sz="2800" b="1" dirty="0">
                <a:latin typeface="Courier" pitchFamily="2" charset="0"/>
              </a:rPr>
              <a:t>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F4327-5DD2-2A4B-BBD5-08A1A016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14" y="3709640"/>
            <a:ext cx="6461372" cy="28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22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pour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701402D-2386-7145-8193-0BA9EA07E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0" dirty="0"/>
              <a:t>Les </a:t>
            </a:r>
            <a:r>
              <a:rPr lang="en-US" sz="2800" b="0" dirty="0" err="1"/>
              <a:t>m</a:t>
            </a:r>
            <a:r>
              <a:rPr lang="en-US" sz="2800" dirty="0" err="1"/>
              <a:t>éthodes</a:t>
            </a:r>
            <a:r>
              <a:rPr lang="en-US" sz="2800" dirty="0"/>
              <a:t> </a:t>
            </a:r>
            <a:r>
              <a:rPr lang="en-US" sz="2800" dirty="0" err="1"/>
              <a:t>spécifique</a:t>
            </a:r>
            <a:r>
              <a:rPr lang="en-US" sz="2800" dirty="0"/>
              <a:t> pour le </a:t>
            </a:r>
            <a:r>
              <a:rPr lang="en-US" sz="2800" dirty="0" err="1"/>
              <a:t>classe</a:t>
            </a:r>
            <a:r>
              <a:rPr lang="en-US" sz="2800" dirty="0"/>
              <a:t> de </a:t>
            </a:r>
            <a:r>
              <a:rPr lang="en-US" sz="2800" b="1" dirty="0" err="1"/>
              <a:t>Glabel</a:t>
            </a:r>
            <a:r>
              <a:rPr lang="en-US" sz="2800" b="1" dirty="0"/>
              <a:t> </a:t>
            </a:r>
            <a:r>
              <a:rPr lang="en-US" sz="2800" dirty="0"/>
              <a:t>class. </a:t>
            </a:r>
            <a:endParaRPr lang="en-US" sz="2800" b="0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81E090D-5D47-6F4C-82AB-4155AAE83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268" y="1750885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label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setFont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>
                <a:latin typeface="Courier New" charset="0"/>
              </a:rPr>
              <a:t>font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400" dirty="0"/>
            </a:br>
            <a:r>
              <a:rPr lang="en-US" sz="2400" i="1" dirty="0" err="1"/>
              <a:t>Définit</a:t>
            </a:r>
            <a:r>
              <a:rPr lang="en-US" sz="2400" i="1" dirty="0"/>
              <a:t> la font  </a:t>
            </a:r>
            <a:r>
              <a:rPr lang="en-US" sz="2400" i="1" dirty="0" err="1"/>
              <a:t>utilisée</a:t>
            </a:r>
            <a:r>
              <a:rPr lang="en-US" sz="2400" i="1" dirty="0"/>
              <a:t> pour </a:t>
            </a:r>
            <a:r>
              <a:rPr lang="en-US" sz="2400" i="1" dirty="0" err="1"/>
              <a:t>montrer</a:t>
            </a:r>
            <a:r>
              <a:rPr lang="en-US" sz="2400" i="1" dirty="0"/>
              <a:t> le label 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BECB4761-B658-8940-ADEA-131F31AF5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949" y="3745234"/>
            <a:ext cx="487810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>
                <a:latin typeface="Courier New" charset="0"/>
              </a:rPr>
              <a:t>“</a:t>
            </a:r>
            <a:r>
              <a:rPr lang="en-US" sz="2400" i="1" dirty="0" err="1">
                <a:latin typeface="Courier New" charset="0"/>
              </a:rPr>
              <a:t>famille</a:t>
            </a:r>
            <a:r>
              <a:rPr lang="en-US" sz="2400" i="1" dirty="0">
                <a:latin typeface="Courier New" charset="0"/>
              </a:rPr>
              <a:t>-style-</a:t>
            </a:r>
            <a:r>
              <a:rPr lang="en-US" sz="2400" i="1" dirty="0" err="1">
                <a:latin typeface="Courier New" charset="0"/>
              </a:rPr>
              <a:t>taille</a:t>
            </a:r>
            <a:r>
              <a:rPr lang="en-US" sz="2400" i="1" dirty="0">
                <a:latin typeface="Courier New" charset="0"/>
              </a:rPr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4B718-A5E7-7741-8F11-A14EEC1D1EBF}"/>
              </a:ext>
            </a:extLst>
          </p:cNvPr>
          <p:cNvSpPr/>
          <p:nvPr/>
        </p:nvSpPr>
        <p:spPr>
          <a:xfrm>
            <a:off x="-25400" y="3017886"/>
            <a:ext cx="9143999" cy="46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dirty="0"/>
              <a:t>Le font </a:t>
            </a:r>
            <a:r>
              <a:rPr lang="en-US" sz="2800" dirty="0" err="1"/>
              <a:t>est</a:t>
            </a:r>
            <a:r>
              <a:rPr lang="en-US" sz="2800" dirty="0"/>
              <a:t> </a:t>
            </a:r>
            <a:r>
              <a:rPr lang="en-US" sz="2800" dirty="0" err="1"/>
              <a:t>normalement</a:t>
            </a:r>
            <a:r>
              <a:rPr lang="en-US" sz="2800" dirty="0"/>
              <a:t> specifier par un string dans la </a:t>
            </a:r>
            <a:r>
              <a:rPr lang="en-US" sz="2800" dirty="0" err="1"/>
              <a:t>forme</a:t>
            </a:r>
            <a:r>
              <a:rPr lang="en-US" sz="2800" dirty="0"/>
              <a:t>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520B1-BD04-AE43-877B-FB5A1510E48D}"/>
              </a:ext>
            </a:extLst>
          </p:cNvPr>
          <p:cNvSpPr/>
          <p:nvPr/>
        </p:nvSpPr>
        <p:spPr>
          <a:xfrm>
            <a:off x="1" y="4976488"/>
            <a:ext cx="9143999" cy="162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 err="1"/>
              <a:t>famille</a:t>
            </a:r>
            <a:r>
              <a:rPr lang="en-US" sz="2800" i="1" dirty="0"/>
              <a:t> – </a:t>
            </a:r>
            <a:r>
              <a:rPr lang="en-US" sz="2800" dirty="0" err="1"/>
              <a:t>est</a:t>
            </a:r>
            <a:r>
              <a:rPr lang="en-US" sz="2800" dirty="0"/>
              <a:t> le nom d’un </a:t>
            </a:r>
            <a:r>
              <a:rPr lang="en-US" sz="2800" dirty="0" err="1"/>
              <a:t>familles</a:t>
            </a:r>
            <a:r>
              <a:rPr lang="en-US" sz="2800" dirty="0"/>
              <a:t> de font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/>
              <a:t>style –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PLAIN,  </a:t>
            </a:r>
            <a:r>
              <a:rPr lang="en-US" sz="2800" b="1" dirty="0"/>
              <a:t>BOLD</a:t>
            </a:r>
            <a:r>
              <a:rPr lang="en-US" sz="2800" dirty="0"/>
              <a:t>, </a:t>
            </a:r>
            <a:r>
              <a:rPr lang="en-US" sz="2800" i="1" dirty="0"/>
              <a:t>ITALIC,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b="1" i="1" dirty="0"/>
              <a:t>BOLDITALIC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/>
              <a:t>size - </a:t>
            </a:r>
            <a:r>
              <a:rPr lang="en-US" sz="2800" dirty="0"/>
              <a:t> </a:t>
            </a:r>
            <a:r>
              <a:rPr lang="en-US" sz="2800" i="1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un </a:t>
            </a:r>
            <a:r>
              <a:rPr lang="en-US" sz="2800" dirty="0" err="1"/>
              <a:t>nombre</a:t>
            </a:r>
            <a:r>
              <a:rPr lang="en-US" sz="2800" dirty="0"/>
              <a:t> entire qui </a:t>
            </a:r>
            <a:r>
              <a:rPr lang="en-US" sz="2800" dirty="0" err="1"/>
              <a:t>dit</a:t>
            </a:r>
            <a:r>
              <a:rPr lang="en-US" sz="2800" dirty="0"/>
              <a:t> la </a:t>
            </a:r>
            <a:r>
              <a:rPr lang="en-US" sz="2800" dirty="0" err="1"/>
              <a:t>taille</a:t>
            </a:r>
            <a:r>
              <a:rPr lang="en-US" sz="2800" dirty="0"/>
              <a:t> des </a:t>
            </a:r>
            <a:r>
              <a:rPr lang="en-US" sz="2800" dirty="0" err="1"/>
              <a:t>lettres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043375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80CB3-EDBE-DB43-88EA-C1E3E2790B46}"/>
              </a:ext>
            </a:extLst>
          </p:cNvPr>
          <p:cNvSpPr/>
          <p:nvPr/>
        </p:nvSpPr>
        <p:spPr>
          <a:xfrm>
            <a:off x="378069" y="913607"/>
            <a:ext cx="8387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Un variable qui </a:t>
            </a:r>
            <a:r>
              <a:rPr lang="en-US" sz="2400" dirty="0" err="1">
                <a:latin typeface="+mj-lt"/>
              </a:rPr>
              <a:t>répresente</a:t>
            </a:r>
            <a:r>
              <a:rPr lang="en-US" sz="2400" dirty="0">
                <a:latin typeface="+mj-lt"/>
              </a:rPr>
              <a:t> le text.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47C1D5-DDF4-3243-8B1E-3A79EB40F045}"/>
              </a:ext>
            </a:extLst>
          </p:cNvPr>
          <p:cNvSpPr/>
          <p:nvPr/>
        </p:nvSpPr>
        <p:spPr>
          <a:xfrm>
            <a:off x="246185" y="1566645"/>
            <a:ext cx="8670615" cy="29547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Public class </a:t>
            </a:r>
            <a:r>
              <a:rPr lang="en-US" dirty="0" err="1">
                <a:latin typeface="Courier" pitchFamily="2" charset="0"/>
              </a:rPr>
              <a:t>HelloProgram</a:t>
            </a:r>
            <a:r>
              <a:rPr lang="en-US" dirty="0">
                <a:latin typeface="Courier" pitchFamily="2" charset="0"/>
              </a:rPr>
              <a:t> extends </a:t>
            </a:r>
            <a:r>
              <a:rPr lang="en-US" dirty="0" err="1">
                <a:latin typeface="Courier" pitchFamily="2" charset="0"/>
              </a:rPr>
              <a:t>GraphicsProgram</a:t>
            </a:r>
            <a:r>
              <a:rPr lang="en-US" dirty="0">
                <a:latin typeface="Courier" pitchFamily="2" charset="0"/>
              </a:rPr>
              <a:t> {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	public void run() {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latin typeface="Courier" pitchFamily="2" charset="0"/>
              </a:rPr>
              <a:t>GLabel</a:t>
            </a:r>
            <a:r>
              <a:rPr lang="en-US" dirty="0">
                <a:latin typeface="Courier" pitchFamily="2" charset="0"/>
              </a:rPr>
              <a:t> label = new </a:t>
            </a:r>
            <a:r>
              <a:rPr lang="en-US" dirty="0" err="1">
                <a:latin typeface="Courier" pitchFamily="2" charset="0"/>
              </a:rPr>
              <a:t>GLabel</a:t>
            </a:r>
            <a:r>
              <a:rPr lang="en-US" dirty="0">
                <a:latin typeface="Courier" pitchFamily="2" charset="0"/>
              </a:rPr>
              <a:t>("hello, world", 100, 75);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 		</a:t>
            </a:r>
            <a:r>
              <a:rPr lang="en-US" dirty="0" err="1">
                <a:latin typeface="Courier" pitchFamily="2" charset="0"/>
              </a:rPr>
              <a:t>label.setFont</a:t>
            </a:r>
            <a:r>
              <a:rPr lang="en-US" dirty="0">
                <a:latin typeface="Courier" pitchFamily="2" charset="0"/>
              </a:rPr>
              <a:t>("SansSerif-36");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		</a:t>
            </a:r>
            <a:r>
              <a:rPr lang="en-US" dirty="0" err="1">
                <a:latin typeface="Courier" pitchFamily="2" charset="0"/>
              </a:rPr>
              <a:t>label.setColor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Color.RED</a:t>
            </a:r>
            <a:r>
              <a:rPr lang="en-US" dirty="0">
                <a:latin typeface="Courier" pitchFamily="2" charset="0"/>
              </a:rPr>
              <a:t>);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		add(label);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	} </a:t>
            </a:r>
          </a:p>
          <a:p>
            <a:pPr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latin typeface="Courier" pitchFamily="2" charset="0"/>
              </a:rPr>
              <a:t>}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F4327-5DD2-2A4B-BBD5-08A1A016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68" y="4712738"/>
            <a:ext cx="4082840" cy="180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0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GImage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D20D8-9EEC-C546-9491-72BC93384AFF}"/>
              </a:ext>
            </a:extLst>
          </p:cNvPr>
          <p:cNvSpPr/>
          <p:nvPr/>
        </p:nvSpPr>
        <p:spPr>
          <a:xfrm>
            <a:off x="314138" y="922683"/>
            <a:ext cx="7917552" cy="47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1" dirty="0">
                <a:latin typeface="Courier" pitchFamily="2" charset="0"/>
              </a:rPr>
              <a:t>new </a:t>
            </a:r>
            <a:r>
              <a:rPr lang="en-US" sz="2800" b="1" dirty="0" err="1">
                <a:latin typeface="Courier" pitchFamily="2" charset="0"/>
              </a:rPr>
              <a:t>GIMage</a:t>
            </a:r>
            <a:r>
              <a:rPr lang="en-US" sz="2800" b="1" dirty="0">
                <a:latin typeface="Courier" pitchFamily="2" charset="0"/>
              </a:rPr>
              <a:t>(“</a:t>
            </a:r>
            <a:r>
              <a:rPr lang="en-US" sz="2800" b="1" i="1" dirty="0" err="1">
                <a:latin typeface="Courier" pitchFamily="2" charset="0"/>
              </a:rPr>
              <a:t>votre</a:t>
            </a:r>
            <a:r>
              <a:rPr lang="en-US" sz="2800" b="1" i="1" dirty="0">
                <a:latin typeface="Courier" pitchFamily="2" charset="0"/>
              </a:rPr>
              <a:t> </a:t>
            </a:r>
            <a:r>
              <a:rPr lang="en-US" sz="2800" b="1" i="1" dirty="0" err="1">
                <a:latin typeface="Courier" pitchFamily="2" charset="0"/>
              </a:rPr>
              <a:t>docier</a:t>
            </a:r>
            <a:r>
              <a:rPr lang="en-US" sz="2800" b="1" i="1" dirty="0">
                <a:latin typeface="Courier" pitchFamily="2" charset="0"/>
              </a:rPr>
              <a:t> </a:t>
            </a:r>
            <a:r>
              <a:rPr lang="en-US" sz="2800" b="1" i="1" dirty="0" err="1">
                <a:latin typeface="Courier" pitchFamily="2" charset="0"/>
              </a:rPr>
              <a:t>ici</a:t>
            </a:r>
            <a:r>
              <a:rPr lang="en-US" sz="2800" b="1" dirty="0">
                <a:latin typeface="Courier" pitchFamily="2" charset="0"/>
              </a:rPr>
              <a:t>”, </a:t>
            </a:r>
            <a:r>
              <a:rPr lang="en-US" sz="2800" b="1" i="1" dirty="0">
                <a:latin typeface="Courier" pitchFamily="2" charset="0"/>
              </a:rPr>
              <a:t>x, y</a:t>
            </a:r>
            <a:r>
              <a:rPr lang="en-US" sz="2800" b="1" dirty="0">
                <a:latin typeface="Courier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80CB3-EDBE-DB43-88EA-C1E3E2790B46}"/>
              </a:ext>
            </a:extLst>
          </p:cNvPr>
          <p:cNvSpPr/>
          <p:nvPr/>
        </p:nvSpPr>
        <p:spPr>
          <a:xfrm>
            <a:off x="528939" y="1316121"/>
            <a:ext cx="83878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-</a:t>
            </a:r>
            <a:r>
              <a:rPr lang="en-US" sz="2400" dirty="0" err="1">
                <a:latin typeface="+mj-lt"/>
              </a:rPr>
              <a:t>Crée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une</a:t>
            </a:r>
            <a:r>
              <a:rPr lang="en-US" sz="2400" dirty="0">
                <a:latin typeface="+mj-lt"/>
              </a:rPr>
              <a:t> image de image/</a:t>
            </a:r>
            <a:r>
              <a:rPr lang="en-US" sz="2400" dirty="0" err="1">
                <a:latin typeface="+mj-lt"/>
              </a:rPr>
              <a:t>docier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/>
              <a:t>dont</a:t>
            </a:r>
            <a:r>
              <a:rPr lang="en-US" sz="2400" dirty="0"/>
              <a:t> le coin </a:t>
            </a:r>
            <a:r>
              <a:rPr lang="en-US" sz="2400" dirty="0" err="1"/>
              <a:t>supérieur</a:t>
            </a:r>
            <a:r>
              <a:rPr lang="en-US" sz="2400" dirty="0"/>
              <a:t> gauche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(x, y)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CA35B2-DCD6-B04E-88E7-5DF60C418867}"/>
              </a:ext>
            </a:extLst>
          </p:cNvPr>
          <p:cNvSpPr/>
          <p:nvPr/>
        </p:nvSpPr>
        <p:spPr>
          <a:xfrm>
            <a:off x="528940" y="2675283"/>
            <a:ext cx="8387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-</a:t>
            </a:r>
            <a:r>
              <a:rPr lang="fr-FR" sz="2400" dirty="0"/>
              <a:t>Comme ci-dessus, mais la valeur par défaut est (x, y) = (0, 0)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47C1D5-DDF4-3243-8B1E-3A79EB40F045}"/>
              </a:ext>
            </a:extLst>
          </p:cNvPr>
          <p:cNvSpPr/>
          <p:nvPr/>
        </p:nvSpPr>
        <p:spPr>
          <a:xfrm>
            <a:off x="314138" y="2675283"/>
            <a:ext cx="6628738" cy="473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1" dirty="0">
                <a:latin typeface="Courier" pitchFamily="2" charset="0"/>
              </a:rPr>
              <a:t>new </a:t>
            </a:r>
            <a:r>
              <a:rPr lang="en-US" sz="2800" b="1" dirty="0" err="1">
                <a:latin typeface="Courier" pitchFamily="2" charset="0"/>
              </a:rPr>
              <a:t>GImage</a:t>
            </a:r>
            <a:r>
              <a:rPr lang="en-US" sz="2800" b="1" dirty="0">
                <a:latin typeface="Courier" pitchFamily="2" charset="0"/>
              </a:rPr>
              <a:t>(“</a:t>
            </a:r>
            <a:r>
              <a:rPr lang="en-US" sz="2800" b="1" i="1" dirty="0" err="1">
                <a:latin typeface="Courier" pitchFamily="2" charset="0"/>
              </a:rPr>
              <a:t>votre</a:t>
            </a:r>
            <a:r>
              <a:rPr lang="en-US" sz="2800" b="1" i="1" dirty="0">
                <a:latin typeface="Courier" pitchFamily="2" charset="0"/>
              </a:rPr>
              <a:t> </a:t>
            </a:r>
            <a:r>
              <a:rPr lang="en-US" sz="2800" b="1" i="1" dirty="0" err="1">
                <a:latin typeface="Courier" pitchFamily="2" charset="0"/>
              </a:rPr>
              <a:t>docier</a:t>
            </a:r>
            <a:r>
              <a:rPr lang="en-US" sz="2800" b="1" i="1" dirty="0">
                <a:latin typeface="Courier" pitchFamily="2" charset="0"/>
              </a:rPr>
              <a:t> </a:t>
            </a:r>
            <a:r>
              <a:rPr lang="en-US" sz="2800" b="1" i="1" dirty="0" err="1">
                <a:latin typeface="Courier" pitchFamily="2" charset="0"/>
              </a:rPr>
              <a:t>ici</a:t>
            </a:r>
            <a:r>
              <a:rPr lang="en-US" sz="2800" b="1" dirty="0">
                <a:latin typeface="Courier" pitchFamily="2" charset="0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0AD22-06EA-DB4F-A041-66EAD438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2" y="3685703"/>
            <a:ext cx="7754815" cy="2867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4E75C-3011-A84F-9409-7CA66F25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552" y="4741779"/>
            <a:ext cx="143891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9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pour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GImage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701402D-2386-7145-8193-0BA9EA07E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0" dirty="0"/>
              <a:t>Les </a:t>
            </a:r>
            <a:r>
              <a:rPr lang="en-US" sz="2800" b="0" dirty="0" err="1"/>
              <a:t>m</a:t>
            </a:r>
            <a:r>
              <a:rPr lang="en-US" sz="2800" dirty="0" err="1"/>
              <a:t>éthodes</a:t>
            </a:r>
            <a:r>
              <a:rPr lang="en-US" sz="2800" dirty="0"/>
              <a:t> </a:t>
            </a:r>
            <a:r>
              <a:rPr lang="en-US" sz="2800" dirty="0" err="1"/>
              <a:t>spécifique</a:t>
            </a:r>
            <a:r>
              <a:rPr lang="en-US" sz="2800" dirty="0"/>
              <a:t> pour le </a:t>
            </a:r>
            <a:r>
              <a:rPr lang="en-US" sz="2800" dirty="0" err="1"/>
              <a:t>classe</a:t>
            </a:r>
            <a:r>
              <a:rPr lang="en-US" sz="2800" dirty="0"/>
              <a:t> de </a:t>
            </a:r>
            <a:r>
              <a:rPr lang="en-US" sz="2800" b="1" dirty="0" err="1"/>
              <a:t>Glabel</a:t>
            </a:r>
            <a:r>
              <a:rPr lang="en-US" sz="2800" b="1" dirty="0"/>
              <a:t> </a:t>
            </a:r>
            <a:r>
              <a:rPr lang="en-US" sz="2800" dirty="0"/>
              <a:t>class. </a:t>
            </a:r>
            <a:endParaRPr lang="en-US" sz="2800" b="0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281E090D-5D47-6F4C-82AB-4155AAE83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4" y="1779633"/>
            <a:ext cx="870373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 err="1">
                <a:latin typeface="Courier New" charset="0"/>
              </a:rPr>
              <a:t>objet</a:t>
            </a:r>
            <a:r>
              <a:rPr lang="en-US" sz="2400" dirty="0" err="1">
                <a:latin typeface="Courier New" charset="0"/>
              </a:rPr>
              <a:t>.</a:t>
            </a:r>
            <a:r>
              <a:rPr lang="en-US" sz="2400" b="1" dirty="0" err="1">
                <a:latin typeface="Courier New" charset="0"/>
              </a:rPr>
              <a:t>setSize</a:t>
            </a:r>
            <a:r>
              <a:rPr lang="en-US" sz="2400" b="1" i="1" dirty="0">
                <a:latin typeface="Courier New" charset="0"/>
              </a:rPr>
              <a:t>(</a:t>
            </a:r>
            <a:r>
              <a:rPr lang="en-US" sz="2400" i="1" dirty="0" err="1">
                <a:latin typeface="Courier New" charset="0"/>
              </a:rPr>
              <a:t>largeur</a:t>
            </a:r>
            <a:r>
              <a:rPr lang="en-US" sz="2400" i="1" dirty="0">
                <a:latin typeface="Courier New" charset="0"/>
              </a:rPr>
              <a:t>, hauteur</a:t>
            </a:r>
            <a:r>
              <a:rPr lang="en-US" sz="2400" b="1" i="1" dirty="0">
                <a:latin typeface="Courier New" charset="0"/>
              </a:rPr>
              <a:t>)</a:t>
            </a:r>
            <a:br>
              <a:rPr lang="en-US" sz="2800" dirty="0"/>
            </a:br>
            <a:r>
              <a:rPr lang="en-US" sz="2800" dirty="0" err="1"/>
              <a:t>Définit</a:t>
            </a:r>
            <a:r>
              <a:rPr lang="en-US" sz="2800" dirty="0"/>
              <a:t> la </a:t>
            </a:r>
            <a:r>
              <a:rPr lang="en-US" sz="2800" dirty="0" err="1"/>
              <a:t>taille</a:t>
            </a:r>
            <a:r>
              <a:rPr lang="en-US" sz="2800" dirty="0"/>
              <a:t> de </a:t>
            </a:r>
            <a:r>
              <a:rPr lang="en-US" sz="2800" dirty="0" err="1"/>
              <a:t>l'objet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la </a:t>
            </a:r>
            <a:r>
              <a:rPr lang="en-US" sz="2800" dirty="0" err="1"/>
              <a:t>largeur</a:t>
            </a:r>
            <a:r>
              <a:rPr lang="en-US" sz="2800" dirty="0"/>
              <a:t> et </a:t>
            </a:r>
            <a:r>
              <a:rPr lang="en-US" sz="2800" dirty="0" err="1"/>
              <a:t>à</a:t>
            </a:r>
            <a:r>
              <a:rPr lang="en-US" sz="2800" dirty="0"/>
              <a:t> la hauteur </a:t>
            </a:r>
            <a:r>
              <a:rPr lang="en-US" sz="2800" dirty="0" err="1"/>
              <a:t>données</a:t>
            </a:r>
            <a:endParaRPr lang="en-US" sz="2800" dirty="0">
              <a:latin typeface="Courier New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BECB4761-B658-8940-ADEA-131F31AF5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949" y="3745234"/>
            <a:ext cx="4878102" cy="9656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i="1" dirty="0">
                <a:latin typeface="Courier New" charset="0"/>
              </a:rPr>
              <a:t>“</a:t>
            </a:r>
            <a:r>
              <a:rPr lang="en-US" sz="2400" i="1" dirty="0" err="1">
                <a:latin typeface="Courier New" charset="0"/>
              </a:rPr>
              <a:t>famille</a:t>
            </a:r>
            <a:r>
              <a:rPr lang="en-US" sz="2400" i="1" dirty="0">
                <a:latin typeface="Courier New" charset="0"/>
              </a:rPr>
              <a:t>-style-</a:t>
            </a:r>
            <a:r>
              <a:rPr lang="en-US" sz="2400" i="1" dirty="0" err="1">
                <a:latin typeface="Courier New" charset="0"/>
              </a:rPr>
              <a:t>taille</a:t>
            </a:r>
            <a:r>
              <a:rPr lang="en-US" sz="2400" i="1" dirty="0">
                <a:latin typeface="Courier New" charset="0"/>
              </a:rPr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4B718-A5E7-7741-8F11-A14EEC1D1EBF}"/>
              </a:ext>
            </a:extLst>
          </p:cNvPr>
          <p:cNvSpPr/>
          <p:nvPr/>
        </p:nvSpPr>
        <p:spPr>
          <a:xfrm>
            <a:off x="-25400" y="3017886"/>
            <a:ext cx="9143999" cy="46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dirty="0"/>
              <a:t>Le font </a:t>
            </a:r>
            <a:r>
              <a:rPr lang="en-US" sz="2800" dirty="0" err="1"/>
              <a:t>est</a:t>
            </a:r>
            <a:r>
              <a:rPr lang="en-US" sz="2800" dirty="0"/>
              <a:t> </a:t>
            </a:r>
            <a:r>
              <a:rPr lang="en-US" sz="2800" dirty="0" err="1"/>
              <a:t>normalement</a:t>
            </a:r>
            <a:r>
              <a:rPr lang="en-US" sz="2800" dirty="0"/>
              <a:t> specifier par un string dans la </a:t>
            </a:r>
            <a:r>
              <a:rPr lang="en-US" sz="2800" dirty="0" err="1"/>
              <a:t>forme</a:t>
            </a:r>
            <a:r>
              <a:rPr lang="en-US" sz="2800" dirty="0"/>
              <a:t>: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520B1-BD04-AE43-877B-FB5A1510E48D}"/>
              </a:ext>
            </a:extLst>
          </p:cNvPr>
          <p:cNvSpPr/>
          <p:nvPr/>
        </p:nvSpPr>
        <p:spPr>
          <a:xfrm>
            <a:off x="1" y="4976488"/>
            <a:ext cx="9143999" cy="1625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 err="1"/>
              <a:t>famille</a:t>
            </a:r>
            <a:r>
              <a:rPr lang="en-US" sz="2800" i="1" dirty="0"/>
              <a:t> – </a:t>
            </a:r>
            <a:r>
              <a:rPr lang="en-US" sz="2800" dirty="0" err="1"/>
              <a:t>est</a:t>
            </a:r>
            <a:r>
              <a:rPr lang="en-US" sz="2800" dirty="0"/>
              <a:t> le nom d’un </a:t>
            </a:r>
            <a:r>
              <a:rPr lang="en-US" sz="2800" dirty="0" err="1"/>
              <a:t>familles</a:t>
            </a:r>
            <a:r>
              <a:rPr lang="en-US" sz="2800" dirty="0"/>
              <a:t> de font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/>
              <a:t>style –</a:t>
            </a:r>
            <a:r>
              <a:rPr lang="en-US" sz="2800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PLAIN,  </a:t>
            </a:r>
            <a:r>
              <a:rPr lang="en-US" sz="2800" b="1" dirty="0"/>
              <a:t>BOLD</a:t>
            </a:r>
            <a:r>
              <a:rPr lang="en-US" sz="2800" dirty="0"/>
              <a:t>, </a:t>
            </a:r>
            <a:r>
              <a:rPr lang="en-US" sz="2800" i="1" dirty="0"/>
              <a:t>ITALIC, </a:t>
            </a:r>
            <a:r>
              <a:rPr lang="en-US" sz="2800" dirty="0" err="1"/>
              <a:t>ou</a:t>
            </a:r>
            <a:r>
              <a:rPr lang="en-US" sz="2800" dirty="0"/>
              <a:t> </a:t>
            </a:r>
            <a:r>
              <a:rPr lang="en-US" sz="2800" b="1" i="1" dirty="0"/>
              <a:t>BOLDITALIC</a:t>
            </a:r>
          </a:p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800" i="1" dirty="0"/>
              <a:t>size - </a:t>
            </a:r>
            <a:r>
              <a:rPr lang="en-US" sz="2800" dirty="0"/>
              <a:t> </a:t>
            </a:r>
            <a:r>
              <a:rPr lang="en-US" sz="2800" i="1" dirty="0"/>
              <a:t> </a:t>
            </a:r>
            <a:r>
              <a:rPr lang="en-US" sz="2800" dirty="0" err="1"/>
              <a:t>est</a:t>
            </a:r>
            <a:r>
              <a:rPr lang="en-US" sz="2800" dirty="0"/>
              <a:t> un </a:t>
            </a:r>
            <a:r>
              <a:rPr lang="en-US" sz="2800" dirty="0" err="1"/>
              <a:t>nombre</a:t>
            </a:r>
            <a:r>
              <a:rPr lang="en-US" sz="2800" dirty="0"/>
              <a:t> entire qui </a:t>
            </a:r>
            <a:r>
              <a:rPr lang="en-US" sz="2800" dirty="0" err="1"/>
              <a:t>dit</a:t>
            </a:r>
            <a:r>
              <a:rPr lang="en-US" sz="2800" dirty="0"/>
              <a:t> la </a:t>
            </a:r>
            <a:r>
              <a:rPr lang="en-US" sz="2800" dirty="0" err="1"/>
              <a:t>taille</a:t>
            </a:r>
            <a:r>
              <a:rPr lang="en-US" sz="2800" dirty="0"/>
              <a:t> des </a:t>
            </a:r>
            <a:r>
              <a:rPr lang="en-US" sz="2800" dirty="0" err="1"/>
              <a:t>lettres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40606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</p:spTree>
    <p:extLst>
      <p:ext uri="{BB962C8B-B14F-4D97-AF65-F5344CB8AC3E}">
        <p14:creationId xmlns:p14="http://schemas.microsoft.com/office/powerpoint/2010/main" val="2482121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7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Pratique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Voiture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408E8-56DF-9240-84CE-7F79DFB9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08" y="943164"/>
            <a:ext cx="2057400" cy="1841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EE193-0F25-0E4D-976B-F6C4255A7BBC}"/>
              </a:ext>
            </a:extLst>
          </p:cNvPr>
          <p:cNvSpPr/>
          <p:nvPr/>
        </p:nvSpPr>
        <p:spPr>
          <a:xfrm>
            <a:off x="131885" y="1160529"/>
            <a:ext cx="68316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Ecrivez un programme graphique nommé Voiture qui dessine une figure qui ressemble à une voiture.</a:t>
            </a:r>
          </a:p>
          <a:p>
            <a:r>
              <a:rPr lang="fr-FR" sz="3200" dirty="0"/>
              <a:t>	 - Pneus rouges à (20, 70) et (80, 70), 	taille 20x20</a:t>
            </a:r>
          </a:p>
          <a:p>
            <a:r>
              <a:rPr lang="fr-FR" sz="3200" dirty="0"/>
              <a:t>	 - Pare-brise cyan à (80, 40), taille 	30x20</a:t>
            </a:r>
          </a:p>
          <a:p>
            <a:r>
              <a:rPr lang="fr-FR" sz="3200" dirty="0"/>
              <a:t> 	- Corps bleu à (10, 30), taille 100x50 </a:t>
            </a:r>
          </a:p>
          <a:p>
            <a:r>
              <a:rPr lang="fr-FR" sz="3200" dirty="0"/>
              <a:t>	</a:t>
            </a:r>
            <a:r>
              <a:rPr lang="fr-FR" sz="3200"/>
              <a:t>- </a:t>
            </a:r>
            <a:r>
              <a:rPr lang="fr-FR" sz="3200" dirty="0"/>
              <a:t>F</a:t>
            </a:r>
            <a:r>
              <a:rPr lang="fr-FR" sz="3200"/>
              <a:t>ond </a:t>
            </a:r>
            <a:r>
              <a:rPr lang="fr-FR" sz="3200" dirty="0"/>
              <a:t>jaune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11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Solution: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Voiture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408E8-56DF-9240-84CE-7F79DFB9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508" y="943164"/>
            <a:ext cx="2057400" cy="1841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9EE193-0F25-0E4D-976B-F6C4255A7BBC}"/>
              </a:ext>
            </a:extLst>
          </p:cNvPr>
          <p:cNvSpPr/>
          <p:nvPr/>
        </p:nvSpPr>
        <p:spPr>
          <a:xfrm>
            <a:off x="131885" y="1160529"/>
            <a:ext cx="68316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Ecrivez un programme graphique nommé Voiture qui dessine une figure qui ressemble à une voiture.</a:t>
            </a:r>
          </a:p>
          <a:p>
            <a:r>
              <a:rPr lang="fr-FR" sz="3200" dirty="0"/>
              <a:t>	 - Roues rouges à (20, 70) et (80, 70), 	taille 20x20</a:t>
            </a:r>
          </a:p>
          <a:p>
            <a:r>
              <a:rPr lang="fr-FR" sz="3200" dirty="0"/>
              <a:t>	 - Pare-brise cyan à (80, 40), taille 	30x20</a:t>
            </a:r>
          </a:p>
          <a:p>
            <a:r>
              <a:rPr lang="fr-FR" sz="3200" dirty="0"/>
              <a:t> 	- Corps bleu à (10, 30), taille 100x50 </a:t>
            </a:r>
          </a:p>
          <a:p>
            <a:r>
              <a:rPr lang="fr-FR" sz="3200" dirty="0"/>
              <a:t>	- fond jaune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7A01-13F1-2E49-B65E-C4F7F3B25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7"/>
          <a:stretch/>
        </p:blipFill>
        <p:spPr>
          <a:xfrm>
            <a:off x="0" y="943164"/>
            <a:ext cx="9144000" cy="59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3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Grandpère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Réutilisation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4813300"/>
            <a:ext cx="5118100" cy="204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722235"/>
            <a:ext cx="5067300" cy="1930400"/>
          </a:xfrm>
          <a:prstGeom prst="rect">
            <a:avLst/>
          </a:prstGeom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41" y="775905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41" y="487417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3359" y="3034386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Tu </a:t>
            </a:r>
            <a:r>
              <a:rPr lang="en-US" sz="3600" dirty="0" err="1"/>
              <a:t>dois</a:t>
            </a:r>
            <a:r>
              <a:rPr lang="en-US" sz="3600" dirty="0"/>
              <a:t> </a:t>
            </a:r>
            <a:r>
              <a:rPr lang="en-US" sz="3600" dirty="0" err="1"/>
              <a:t>indiquer</a:t>
            </a:r>
            <a:r>
              <a:rPr lang="en-US" sz="3600" dirty="0"/>
              <a:t> le </a:t>
            </a:r>
            <a:r>
              <a:rPr lang="en-US" sz="3600" u="sng" dirty="0">
                <a:solidFill>
                  <a:srgbClr val="7030A0"/>
                </a:solidFill>
              </a:rPr>
              <a:t>type</a:t>
            </a:r>
            <a:r>
              <a:rPr lang="en-US" sz="3600" dirty="0"/>
              <a:t> </a:t>
            </a:r>
            <a:r>
              <a:rPr lang="en-US" sz="3600" dirty="0" err="1"/>
              <a:t>d’une</a:t>
            </a:r>
            <a:r>
              <a:rPr lang="en-US" sz="3600" dirty="0"/>
              <a:t> variable </a:t>
            </a:r>
            <a:r>
              <a:rPr lang="en-US" sz="3600" dirty="0" err="1"/>
              <a:t>une</a:t>
            </a:r>
            <a:r>
              <a:rPr lang="en-US" sz="3600" dirty="0"/>
              <a:t> </a:t>
            </a:r>
            <a:r>
              <a:rPr lang="en-US" sz="3600" dirty="0" err="1"/>
              <a:t>fois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6642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664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0" y="3730608"/>
            <a:ext cx="4609578" cy="1467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getWidth</a:t>
            </a:r>
            <a:r>
              <a:rPr lang="en-US" sz="2800" dirty="0"/>
              <a:t>() / 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rect.getWidth</a:t>
            </a:r>
            <a:r>
              <a:rPr lang="en-US" sz="2800" dirty="0"/>
              <a:t>() / 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6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9683" y="4509370"/>
            <a:ext cx="25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getHeight</a:t>
            </a:r>
            <a:r>
              <a:rPr lang="en-US" sz="2800" dirty="0"/>
              <a:t>() /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2136425"/>
            <a:ext cx="3144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rect.getHeight</a:t>
            </a:r>
            <a:r>
              <a:rPr lang="en-US" sz="2600" dirty="0"/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327648"/>
            <a:ext cx="7848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95386" y="1665962"/>
            <a:ext cx="0" cy="241752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797391"/>
            <a:ext cx="7848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Un variable qui represent le text</a:t>
            </a: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6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 New" charset="0"/>
              </a:rPr>
              <a:t>{</a:t>
            </a:r>
          </a:p>
          <a:p>
            <a:pPr lvl="1"/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GLabel</a:t>
            </a:r>
            <a:r>
              <a:rPr lang="en-US" dirty="0">
                <a:latin typeface="Courier"/>
                <a:cs typeface="Courier"/>
              </a:rPr>
              <a:t> label = 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GLabel</a:t>
            </a:r>
            <a:r>
              <a:rPr lang="en-US" dirty="0">
                <a:latin typeface="Courier"/>
                <a:cs typeface="Courier"/>
              </a:rPr>
              <a:t>(”hello, world”, 100, 75);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label.setFont</a:t>
            </a:r>
            <a:r>
              <a:rPr lang="en-US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label.setColor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Color.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971800" y="53848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23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dirty="0"/>
              <a:t>Un variable qui represent le text</a:t>
            </a: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6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1800" dirty="0">
                <a:latin typeface="Courier New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 New" charset="0"/>
              </a:rPr>
              <a:t>{</a:t>
            </a:r>
          </a:p>
          <a:p>
            <a:pPr lvl="1"/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GLabel</a:t>
            </a:r>
            <a:r>
              <a:rPr lang="en-US" dirty="0">
                <a:latin typeface="Courier"/>
                <a:cs typeface="Courier"/>
              </a:rPr>
              <a:t> label = 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GLabel</a:t>
            </a:r>
            <a:r>
              <a:rPr lang="en-US" dirty="0">
                <a:latin typeface="Courier"/>
                <a:cs typeface="Courier"/>
              </a:rPr>
              <a:t>(”hello, world”, 100, 75);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label.setFont</a:t>
            </a:r>
            <a:r>
              <a:rPr lang="en-US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label.setColor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Color.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sz="1800" dirty="0">
                <a:latin typeface="Courier New" charset="0"/>
              </a:rPr>
              <a:t>}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971800" y="53848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endCxn id="10" idx="1"/>
          </p:cNvCxnSpPr>
          <p:nvPr/>
        </p:nvCxnSpPr>
        <p:spPr>
          <a:xfrm flipH="1" flipV="1">
            <a:off x="2311400" y="5810250"/>
            <a:ext cx="795055" cy="1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310002" y="5185775"/>
            <a:ext cx="0" cy="640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1574" y="5192474"/>
            <a:ext cx="9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776404"/>
            <a:ext cx="97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Grandpere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70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5967086"/>
            <a:ext cx="8242300" cy="685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432132" y="797391"/>
            <a:ext cx="0" cy="63057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Grandpère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66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4996320"/>
            <a:ext cx="7785100" cy="1587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Grandpère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59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Où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faut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mettre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; les point-virgules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4940300"/>
            <a:ext cx="4229100" cy="1917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22235"/>
            <a:ext cx="4572000" cy="1943100"/>
          </a:xfrm>
          <a:prstGeom prst="rect">
            <a:avLst/>
          </a:prstGeom>
        </p:spPr>
      </p:pic>
      <p:pic>
        <p:nvPicPr>
          <p:cNvPr id="8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841" y="740402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41" y="4848225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3567" y="2879617"/>
            <a:ext cx="8116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Les point-virgules ne </a:t>
            </a:r>
            <a:r>
              <a:rPr lang="en-US" sz="3600" dirty="0" err="1"/>
              <a:t>va</a:t>
            </a:r>
            <a:r>
              <a:rPr lang="en-US" sz="3600" dirty="0"/>
              <a:t> pas </a:t>
            </a:r>
            <a:r>
              <a:rPr lang="en-US" sz="3600" dirty="0" err="1"/>
              <a:t>apres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7030A0"/>
                </a:solidFill>
              </a:rPr>
              <a:t>for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7030A0"/>
                </a:solidFill>
              </a:rPr>
              <a:t>while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7030A0"/>
                </a:solidFill>
              </a:rPr>
              <a:t>if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7030A0"/>
                </a:solidFill>
              </a:rPr>
              <a:t>else</a:t>
            </a:r>
            <a:r>
              <a:rPr lang="en-US" sz="3600" dirty="0"/>
              <a:t>. </a:t>
            </a:r>
          </a:p>
          <a:p>
            <a:r>
              <a:rPr lang="en-US" sz="3600" b="1" dirty="0"/>
              <a:t>; et { ne </a:t>
            </a:r>
            <a:r>
              <a:rPr lang="en-US" sz="3600" b="1" dirty="0" err="1"/>
              <a:t>va</a:t>
            </a:r>
            <a:r>
              <a:rPr lang="en-US" sz="3600" b="1" dirty="0"/>
              <a:t> PAS ensemble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78871" y="1515649"/>
            <a:ext cx="751562" cy="905227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906005" y="1515649"/>
            <a:ext cx="12527" cy="114968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21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Grandpère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0924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Après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6D2FF-4DC6-3840-B32D-959184ECA0E4}"/>
              </a:ext>
            </a:extLst>
          </p:cNvPr>
          <p:cNvSpPr txBox="1"/>
          <p:nvPr/>
        </p:nvSpPr>
        <p:spPr>
          <a:xfrm>
            <a:off x="3242242" y="1281765"/>
            <a:ext cx="1889739" cy="52322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Programme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56B0B-0AFC-CF45-B9C4-C2902D9CB81C}"/>
              </a:ext>
            </a:extLst>
          </p:cNvPr>
          <p:cNvSpPr txBox="1"/>
          <p:nvPr/>
        </p:nvSpPr>
        <p:spPr>
          <a:xfrm>
            <a:off x="395573" y="3410958"/>
            <a:ext cx="1889739" cy="95410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Programme</a:t>
            </a:r>
            <a:r>
              <a:rPr lang="en-US" sz="2800" dirty="0"/>
              <a:t> de Karel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E7AF2-33CA-2143-A3F2-3D18B2461D49}"/>
              </a:ext>
            </a:extLst>
          </p:cNvPr>
          <p:cNvSpPr txBox="1"/>
          <p:nvPr/>
        </p:nvSpPr>
        <p:spPr>
          <a:xfrm>
            <a:off x="3242243" y="3410957"/>
            <a:ext cx="1889739" cy="95410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Programme</a:t>
            </a:r>
            <a:endParaRPr lang="en-US" sz="2800" dirty="0"/>
          </a:p>
          <a:p>
            <a:r>
              <a:rPr lang="en-US" sz="2800" dirty="0"/>
              <a:t>de Console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B1547-48F2-494F-9446-9777B41F7FB3}"/>
              </a:ext>
            </a:extLst>
          </p:cNvPr>
          <p:cNvSpPr txBox="1"/>
          <p:nvPr/>
        </p:nvSpPr>
        <p:spPr>
          <a:xfrm>
            <a:off x="5748670" y="3410956"/>
            <a:ext cx="2693581" cy="95410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Programme</a:t>
            </a:r>
            <a:r>
              <a:rPr lang="en-US" sz="2800" dirty="0"/>
              <a:t> de </a:t>
            </a:r>
            <a:r>
              <a:rPr lang="en-US" sz="2800" dirty="0" err="1"/>
              <a:t>Graphique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B0A8FE-CAF8-DF45-A389-1D6CCD0285BC}"/>
              </a:ext>
            </a:extLst>
          </p:cNvPr>
          <p:cNvCxnSpPr/>
          <p:nvPr/>
        </p:nvCxnSpPr>
        <p:spPr>
          <a:xfrm flipH="1">
            <a:off x="1552353" y="1804985"/>
            <a:ext cx="1689889" cy="13635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00FFA-A1B6-BF41-B4DD-8AF899678C80}"/>
              </a:ext>
            </a:extLst>
          </p:cNvPr>
          <p:cNvCxnSpPr>
            <a:cxnSpLocks/>
          </p:cNvCxnSpPr>
          <p:nvPr/>
        </p:nvCxnSpPr>
        <p:spPr>
          <a:xfrm>
            <a:off x="5139070" y="1804985"/>
            <a:ext cx="1241153" cy="13635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6D8100-A29B-5946-90BC-E5A9EE254922}"/>
              </a:ext>
            </a:extLst>
          </p:cNvPr>
          <p:cNvCxnSpPr>
            <a:cxnSpLocks/>
          </p:cNvCxnSpPr>
          <p:nvPr/>
        </p:nvCxnSpPr>
        <p:spPr>
          <a:xfrm>
            <a:off x="4070843" y="1833513"/>
            <a:ext cx="0" cy="133498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onut 15">
            <a:extLst>
              <a:ext uri="{FF2B5EF4-FFF2-40B4-BE49-F238E27FC236}">
                <a16:creationId xmlns:a16="http://schemas.microsoft.com/office/drawing/2014/main" id="{7FF9954E-2C83-D044-9F31-F7D4D791DC5C}"/>
              </a:ext>
            </a:extLst>
          </p:cNvPr>
          <p:cNvSpPr/>
          <p:nvPr/>
        </p:nvSpPr>
        <p:spPr>
          <a:xfrm>
            <a:off x="5253172" y="3037404"/>
            <a:ext cx="3720697" cy="1662187"/>
          </a:xfrm>
          <a:prstGeom prst="donut">
            <a:avLst>
              <a:gd name="adj" fmla="val 24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Après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/>
              <a:t>GRect</a:t>
            </a:r>
            <a:r>
              <a:rPr lang="en-US" sz="2400" b="0" dirty="0"/>
              <a:t> </a:t>
            </a:r>
            <a:r>
              <a:rPr lang="en-US" sz="2400" b="0" dirty="0" err="1"/>
              <a:t>est</a:t>
            </a:r>
            <a:r>
              <a:rPr lang="en-US" sz="2400" b="0" dirty="0"/>
              <a:t> un variable qui </a:t>
            </a:r>
            <a:r>
              <a:rPr lang="en-US" sz="2400" b="0" dirty="0" err="1"/>
              <a:t>contien</a:t>
            </a:r>
            <a:r>
              <a:rPr lang="en-US" sz="2400" b="0" dirty="0"/>
              <a:t> un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Par </a:t>
              </a:r>
              <a:r>
                <a:rPr lang="en-US" sz="2400" b="0" dirty="0" err="1"/>
                <a:t>exemple</a:t>
              </a:r>
              <a:r>
                <a:rPr lang="en-US" sz="2400" b="0" dirty="0"/>
                <a:t>, le </a:t>
              </a:r>
              <a:r>
                <a:rPr lang="en-US" sz="2400" b="0" dirty="0" err="1"/>
                <a:t>suivant</a:t>
              </a:r>
              <a:r>
                <a:rPr lang="en-US" sz="2400" b="0" dirty="0"/>
                <a:t>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 err="1"/>
                <a:t>methode</a:t>
              </a:r>
              <a:r>
                <a:rPr lang="en-US" sz="2400" b="0" dirty="0"/>
                <a:t> </a:t>
              </a:r>
              <a:r>
                <a:rPr lang="en-US" sz="2400" b="0" dirty="0" err="1"/>
                <a:t>montre</a:t>
              </a:r>
              <a:r>
                <a:rPr lang="en-US" sz="2400" b="0" dirty="0"/>
                <a:t> un rectangle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1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(200, 200);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BLUE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add(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, 50, 50);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4FEA-94E7-1A4B-89F2-1AB4C7D25355}"/>
              </a:ext>
            </a:extLst>
          </p:cNvPr>
          <p:cNvSpPr txBox="1"/>
          <p:nvPr/>
        </p:nvSpPr>
        <p:spPr>
          <a:xfrm>
            <a:off x="414849" y="6488668"/>
            <a:ext cx="27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Rect</a:t>
            </a:r>
            <a:r>
              <a:rPr lang="en-US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/>
              <a:t>GRect</a:t>
            </a:r>
            <a:r>
              <a:rPr lang="en-US" sz="2400" b="0" dirty="0"/>
              <a:t> </a:t>
            </a:r>
            <a:r>
              <a:rPr lang="en-US" sz="2400" b="0" dirty="0" err="1"/>
              <a:t>est</a:t>
            </a:r>
            <a:r>
              <a:rPr lang="en-US" sz="2400" b="0" dirty="0"/>
              <a:t> un variable qui </a:t>
            </a:r>
            <a:r>
              <a:rPr lang="en-US" sz="2400" b="0" dirty="0" err="1"/>
              <a:t>contien</a:t>
            </a:r>
            <a:r>
              <a:rPr lang="en-US" sz="2400" b="0" dirty="0"/>
              <a:t> un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Par </a:t>
              </a:r>
              <a:r>
                <a:rPr lang="en-US" sz="2400" b="0" dirty="0" err="1"/>
                <a:t>exemple</a:t>
              </a:r>
              <a:r>
                <a:rPr lang="en-US" sz="2400" b="0" dirty="0"/>
                <a:t>, le </a:t>
              </a:r>
              <a:r>
                <a:rPr lang="en-US" sz="2400" b="0" dirty="0" err="1"/>
                <a:t>suivant</a:t>
              </a:r>
              <a:r>
                <a:rPr lang="en-US" sz="2400" b="0" dirty="0"/>
                <a:t>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 err="1"/>
                <a:t>methode</a:t>
              </a:r>
              <a:r>
                <a:rPr lang="en-US" sz="2400" b="0" dirty="0"/>
                <a:t> </a:t>
              </a:r>
              <a:r>
                <a:rPr lang="en-US" sz="2400" b="0" dirty="0" err="1"/>
                <a:t>montre</a:t>
              </a:r>
              <a:r>
                <a:rPr lang="en-US" sz="2400" b="0" dirty="0"/>
                <a:t> un rectangle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b="1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GRect</a:t>
              </a:r>
              <a:r>
                <a:rPr lang="en-US" sz="1600" dirty="0">
                  <a:latin typeface="Courier"/>
                  <a:cs typeface="Courier"/>
                </a:rPr>
                <a:t>(200, 200);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</a:t>
              </a:r>
              <a:r>
                <a:rPr lang="en-US" sz="1600" dirty="0" err="1">
                  <a:latin typeface="Courier"/>
                  <a:cs typeface="Courier"/>
                </a:rPr>
                <a:t>rect.setColor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BLUE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	add(</a:t>
              </a:r>
              <a:r>
                <a:rPr lang="en-US" sz="1600" dirty="0" err="1">
                  <a:latin typeface="Courier"/>
                  <a:cs typeface="Courier"/>
                </a:rPr>
                <a:t>rect</a:t>
              </a:r>
              <a:r>
                <a:rPr lang="en-US" sz="1600" dirty="0">
                  <a:latin typeface="Courier"/>
                  <a:cs typeface="Courier"/>
                </a:rPr>
                <a:t>, 50, 50);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Notre Première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Graphique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4FEA-94E7-1A4B-89F2-1AB4C7D25355}"/>
              </a:ext>
            </a:extLst>
          </p:cNvPr>
          <p:cNvSpPr txBox="1"/>
          <p:nvPr/>
        </p:nvSpPr>
        <p:spPr>
          <a:xfrm>
            <a:off x="414849" y="6488668"/>
            <a:ext cx="27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Rect</a:t>
            </a:r>
            <a:r>
              <a:rPr lang="en-US" dirty="0"/>
              <a:t> = </a:t>
            </a:r>
          </a:p>
        </p:txBody>
      </p:sp>
    </p:spTree>
    <p:extLst>
      <p:ext uri="{BB962C8B-B14F-4D97-AF65-F5344CB8AC3E}">
        <p14:creationId xmlns:p14="http://schemas.microsoft.com/office/powerpoint/2010/main" val="305409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1220</Words>
  <Application>Microsoft Macintosh PowerPoint</Application>
  <PresentationFormat>On-screen Show (4:3)</PresentationFormat>
  <Paragraphs>369</Paragraphs>
  <Slides>51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Century Gothic</vt:lpstr>
      <vt:lpstr>Charcoal CY</vt:lpstr>
      <vt:lpstr>Courier</vt:lpstr>
      <vt:lpstr>Courier New</vt:lpstr>
      <vt:lpstr>Helvetica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194</cp:revision>
  <dcterms:created xsi:type="dcterms:W3CDTF">2016-06-21T10:36:38Z</dcterms:created>
  <dcterms:modified xsi:type="dcterms:W3CDTF">2019-07-17T12:57:46Z</dcterms:modified>
</cp:coreProperties>
</file>